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24384000" cy="13716000"/>
  <p:notesSz cx="6858000" cy="9144000"/>
  <p:embeddedFontLst>
    <p:embeddedFont>
      <p:font typeface="Montserrat Bold" pitchFamily="2" charset="77"/>
      <p:bold r:id="rId13"/>
      <p:italic r:id="rId14"/>
      <p:boldItalic r:id="rId15"/>
    </p:embeddedFont>
    <p:embeddedFont>
      <p:font typeface="Montserrat Medium" pitchFamily="2" charset="77"/>
      <p:regular r:id="rId16"/>
      <p:italic r:id="rId17"/>
    </p:embeddedFont>
    <p:embeddedFont>
      <p:font typeface="Montserrat-BoldItalic" pitchFamily="2" charset="77"/>
      <p:bold r:id="rId18"/>
      <p:italic r:id="rId19"/>
      <p:boldItalic r:id="rId20"/>
    </p:embeddedFont>
    <p:embeddedFont>
      <p:font typeface="Montserrat-Italic" pitchFamily="2" charset="77"/>
      <p:italic r:id="rId21"/>
    </p:embeddedFont>
    <p:embeddedFont>
      <p:font typeface="Tw Cen MT" panose="020B0602020104020603" pitchFamily="34" charset="77"/>
      <p:regular r:id="rId22"/>
      <p:bold r:id="rId23"/>
      <p:italic r:id="rId24"/>
      <p:boldItalic r:id="rId25"/>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956"/>
    <p:restoredTop sz="94694"/>
  </p:normalViewPr>
  <p:slideViewPr>
    <p:cSldViewPr snapToGrid="0" snapToObjects="1">
      <p:cViewPr varScale="1">
        <p:scale>
          <a:sx n="60" d="100"/>
          <a:sy n="60" d="100"/>
        </p:scale>
        <p:origin x="1416"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viewProps" Target="viewProps.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4833937" y="2303859"/>
            <a:ext cx="14716126" cy="4643438"/>
          </a:xfrm>
          <a:prstGeom prst="rect">
            <a:avLst/>
          </a:prstGeom>
        </p:spPr>
        <p:txBody>
          <a:bodyPr anchor="b"/>
          <a:lstStyle/>
          <a:p>
            <a:r>
              <a:t>Title Text</a:t>
            </a:r>
          </a:p>
        </p:txBody>
      </p:sp>
      <p:sp>
        <p:nvSpPr>
          <p:cNvPr id="12" name="Shape 12"/>
          <p:cNvSpPr>
            <a:spLocks noGrp="1"/>
          </p:cNvSpPr>
          <p:nvPr>
            <p:ph type="body" sz="quarter" idx="1"/>
          </p:nvPr>
        </p:nvSpPr>
        <p:spPr>
          <a:xfrm>
            <a:off x="4833937" y="7090171"/>
            <a:ext cx="14716126" cy="1589486"/>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4833937" y="8947546"/>
            <a:ext cx="14716126" cy="647701"/>
          </a:xfrm>
          <a:prstGeom prst="rect">
            <a:avLst/>
          </a:prstGeom>
        </p:spPr>
        <p:txBody>
          <a:bodyPr anchor="t">
            <a:spAutoFit/>
          </a:bodyPr>
          <a:lstStyle>
            <a:lvl1pPr marL="0" indent="0" algn="ctr">
              <a:spcBef>
                <a:spcPts val="0"/>
              </a:spcBef>
              <a:buSzTx/>
              <a:buNone/>
              <a:defRPr sz="3200" i="1"/>
            </a:lvl1pPr>
          </a:lstStyle>
          <a:p>
            <a:r>
              <a:t>–Johnny Appleseed</a:t>
            </a:r>
          </a:p>
        </p:txBody>
      </p:sp>
      <p:sp>
        <p:nvSpPr>
          <p:cNvPr id="94" name="Shape 94"/>
          <p:cNvSpPr>
            <a:spLocks noGrp="1"/>
          </p:cNvSpPr>
          <p:nvPr>
            <p:ph type="body" sz="quarter" idx="14"/>
          </p:nvPr>
        </p:nvSpPr>
        <p:spPr>
          <a:xfrm>
            <a:off x="4833937" y="5997575"/>
            <a:ext cx="14716126" cy="863601"/>
          </a:xfrm>
          <a:prstGeom prst="rect">
            <a:avLst/>
          </a:prstGeom>
        </p:spPr>
        <p:txBody>
          <a:bodyPr>
            <a:spAutoFit/>
          </a:bodyPr>
          <a:lstStyle>
            <a:lvl1pPr marL="0" indent="0" algn="ctr">
              <a:spcBef>
                <a:spcPts val="0"/>
              </a:spcBef>
              <a:buSzTx/>
              <a:buNone/>
              <a:defRPr sz="4600">
                <a:latin typeface="+mn-lt"/>
                <a:ea typeface="+mn-ea"/>
                <a:cs typeface="+mn-cs"/>
                <a:sym typeface="Helvetica Neue Medium"/>
              </a:defRPr>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047999" y="0"/>
            <a:ext cx="18288001" cy="137160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sz="half" idx="13"/>
          </p:nvPr>
        </p:nvSpPr>
        <p:spPr>
          <a:xfrm>
            <a:off x="5334000" y="946546"/>
            <a:ext cx="13716001" cy="8304611"/>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4833937" y="9447609"/>
            <a:ext cx="14716126" cy="2000251"/>
          </a:xfrm>
          <a:prstGeom prst="rect">
            <a:avLst/>
          </a:prstGeom>
        </p:spPr>
        <p:txBody>
          <a:bodyPr anchor="b"/>
          <a:lstStyle/>
          <a:p>
            <a:r>
              <a:t>Title Text</a:t>
            </a:r>
          </a:p>
        </p:txBody>
      </p:sp>
      <p:sp>
        <p:nvSpPr>
          <p:cNvPr id="22" name="Shape 22"/>
          <p:cNvSpPr>
            <a:spLocks noGrp="1"/>
          </p:cNvSpPr>
          <p:nvPr>
            <p:ph type="body" sz="quarter" idx="1"/>
          </p:nvPr>
        </p:nvSpPr>
        <p:spPr>
          <a:xfrm>
            <a:off x="4833937" y="11465718"/>
            <a:ext cx="14716126" cy="1589486"/>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4833937" y="4536281"/>
            <a:ext cx="14716126" cy="4643438"/>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12495609" y="892968"/>
            <a:ext cx="7500938" cy="11555017"/>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4387453" y="892968"/>
            <a:ext cx="7500938" cy="5607845"/>
          </a:xfrm>
          <a:prstGeom prst="rect">
            <a:avLst/>
          </a:prstGeom>
        </p:spPr>
        <p:txBody>
          <a:bodyPr anchor="b"/>
          <a:lstStyle>
            <a:lvl1pPr>
              <a:defRPr sz="8400"/>
            </a:lvl1pPr>
          </a:lstStyle>
          <a:p>
            <a:r>
              <a:t>Title Text</a:t>
            </a:r>
          </a:p>
        </p:txBody>
      </p:sp>
      <p:sp>
        <p:nvSpPr>
          <p:cNvPr id="40" name="Shape 40"/>
          <p:cNvSpPr>
            <a:spLocks noGrp="1"/>
          </p:cNvSpPr>
          <p:nvPr>
            <p:ph type="body" sz="quarter" idx="1"/>
          </p:nvPr>
        </p:nvSpPr>
        <p:spPr>
          <a:xfrm>
            <a:off x="4387453" y="6643687"/>
            <a:ext cx="7500938" cy="5786438"/>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quarter" idx="13"/>
          </p:nvPr>
        </p:nvSpPr>
        <p:spPr>
          <a:xfrm>
            <a:off x="12495609" y="3643312"/>
            <a:ext cx="7500938" cy="8840392"/>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quarter" idx="1"/>
          </p:nvPr>
        </p:nvSpPr>
        <p:spPr>
          <a:xfrm>
            <a:off x="4387453" y="3643312"/>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xfrm>
            <a:off x="11954103" y="13073062"/>
            <a:ext cx="466269" cy="473076"/>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4387453" y="1785937"/>
            <a:ext cx="15609094" cy="101441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12495609" y="7161609"/>
            <a:ext cx="7500938" cy="5304235"/>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12495609" y="1250156"/>
            <a:ext cx="7500938" cy="5304235"/>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4387453" y="1250156"/>
            <a:ext cx="7500938" cy="11215688"/>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4387453" y="357187"/>
            <a:ext cx="15609094" cy="3036095"/>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Title Text</a:t>
            </a:r>
          </a:p>
        </p:txBody>
      </p:sp>
      <p:sp>
        <p:nvSpPr>
          <p:cNvPr id="3" name="Shape 3"/>
          <p:cNvSpPr>
            <a:spLocks noGrp="1"/>
          </p:cNvSpPr>
          <p:nvPr>
            <p:ph type="body" idx="1"/>
          </p:nvPr>
        </p:nvSpPr>
        <p:spPr>
          <a:xfrm>
            <a:off x="4387453" y="3643312"/>
            <a:ext cx="15609094" cy="8840392"/>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954103" y="13073062"/>
            <a:ext cx="466269" cy="477671"/>
          </a:xfrm>
          <a:prstGeom prst="rect">
            <a:avLst/>
          </a:prstGeom>
          <a:ln w="12700">
            <a:miter lim="400000"/>
          </a:ln>
        </p:spPr>
        <p:txBody>
          <a:bodyPr wrap="none" lIns="71437" tIns="71437" rIns="71437" bIns="71437">
            <a:spAutoFit/>
          </a:bodyPr>
          <a:lstStyle>
            <a:lvl1pPr>
              <a:defRPr sz="22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9pPr>
    </p:titleStyle>
    <p:body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1pPr>
      <a:lvl2pPr marL="0" marR="0" indent="2286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2pPr>
      <a:lvl3pPr marL="0" marR="0" indent="4572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3pPr>
      <a:lvl4pPr marL="0" marR="0" indent="6858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4pPr>
      <a:lvl5pPr marL="0" marR="0" indent="9144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5pPr>
      <a:lvl6pPr marL="0" marR="0" indent="11430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6pPr>
      <a:lvl7pPr marL="0" marR="0" indent="13716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7pPr>
      <a:lvl8pPr marL="0" marR="0" indent="16002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8pPr>
      <a:lvl9pPr marL="0" marR="0" indent="18288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www.designthinkmakebreakrepeat.com" TargetMode="External"/><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1CDEB69F-A208-1044-8B5A-DEAA0EEA6DF9}"/>
              </a:ext>
            </a:extLst>
          </p:cNvPr>
          <p:cNvGrpSpPr/>
          <p:nvPr/>
        </p:nvGrpSpPr>
        <p:grpSpPr>
          <a:xfrm>
            <a:off x="-19199" y="-9916"/>
            <a:ext cx="24438649" cy="13271169"/>
            <a:chOff x="-19199" y="-9916"/>
            <a:chExt cx="24438649" cy="13271169"/>
          </a:xfrm>
        </p:grpSpPr>
        <p:pic>
          <p:nvPicPr>
            <p:cNvPr id="119" name="Role playing.jpg"/>
            <p:cNvPicPr>
              <a:picLocks noChangeAspect="1"/>
            </p:cNvPicPr>
            <p:nvPr/>
          </p:nvPicPr>
          <p:blipFill>
            <a:blip r:embed="rId2"/>
            <a:srcRect t="15181" b="15181"/>
            <a:stretch>
              <a:fillRect/>
            </a:stretch>
          </p:blipFill>
          <p:spPr>
            <a:xfrm>
              <a:off x="13096" y="4166"/>
              <a:ext cx="24384192" cy="11320338"/>
            </a:xfrm>
            <a:prstGeom prst="rect">
              <a:avLst/>
            </a:prstGeom>
            <a:ln w="12700">
              <a:miter lim="400000"/>
            </a:ln>
          </p:spPr>
        </p:pic>
        <p:sp>
          <p:nvSpPr>
            <p:cNvPr id="120" name="Shape 120"/>
            <p:cNvSpPr/>
            <p:nvPr/>
          </p:nvSpPr>
          <p:spPr>
            <a:xfrm>
              <a:off x="585599" y="11962671"/>
              <a:ext cx="7244729" cy="10191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l">
                <a:defRPr sz="5700" b="0">
                  <a:latin typeface="Montserrat Bold"/>
                  <a:ea typeface="Montserrat Bold"/>
                  <a:cs typeface="Montserrat Bold"/>
                  <a:sym typeface="Montserrat Bold"/>
                </a:defRPr>
              </a:pPr>
              <a:r>
                <a:rPr>
                  <a:solidFill>
                    <a:srgbClr val="EE5150"/>
                  </a:solidFill>
                </a:rPr>
                <a:t>TURN TO: </a:t>
              </a:r>
              <a:r>
                <a:t>Page 108</a:t>
              </a:r>
            </a:p>
          </p:txBody>
        </p:sp>
        <p:sp>
          <p:nvSpPr>
            <p:cNvPr id="121" name="Shape 121"/>
            <p:cNvSpPr/>
            <p:nvPr/>
          </p:nvSpPr>
          <p:spPr>
            <a:xfrm>
              <a:off x="-11196" y="-9916"/>
              <a:ext cx="24406392" cy="11221232"/>
            </a:xfrm>
            <a:prstGeom prst="rect">
              <a:avLst/>
            </a:prstGeom>
            <a:solidFill>
              <a:srgbClr val="000000">
                <a:alpha val="30000"/>
              </a:srgbClr>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2" name="Shape 122"/>
            <p:cNvSpPr/>
            <p:nvPr/>
          </p:nvSpPr>
          <p:spPr>
            <a:xfrm>
              <a:off x="1176739" y="5484339"/>
              <a:ext cx="12887104" cy="1108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sz="5700" i="1">
                  <a:solidFill>
                    <a:srgbClr val="FFFFFF"/>
                  </a:solidFill>
                  <a:latin typeface="Palatino"/>
                  <a:ea typeface="Palatino"/>
                  <a:cs typeface="Palatino"/>
                  <a:sym typeface="Palatino"/>
                </a:defRPr>
              </a:lvl1pPr>
            </a:lstStyle>
            <a:p>
              <a:r>
                <a:t>Exploring the perspectives of users</a:t>
              </a:r>
            </a:p>
          </p:txBody>
        </p:sp>
        <p:sp>
          <p:nvSpPr>
            <p:cNvPr id="123" name="Shape 123"/>
            <p:cNvSpPr/>
            <p:nvPr/>
          </p:nvSpPr>
          <p:spPr>
            <a:xfrm>
              <a:off x="-19199" y="2753564"/>
              <a:ext cx="17115864" cy="2321716"/>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24" name="Shape 124"/>
            <p:cNvSpPr/>
            <p:nvPr/>
          </p:nvSpPr>
          <p:spPr>
            <a:xfrm rot="5400000">
              <a:off x="16552800" y="3278725"/>
              <a:ext cx="2321716"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5" name="Shape 125"/>
            <p:cNvSpPr/>
            <p:nvPr/>
          </p:nvSpPr>
          <p:spPr>
            <a:xfrm>
              <a:off x="476347" y="1852607"/>
              <a:ext cx="16691471"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FFFFFF"/>
                  </a:solidFill>
                  <a:latin typeface="Montserrat Bold"/>
                  <a:ea typeface="Montserrat Bold"/>
                  <a:cs typeface="Montserrat Bold"/>
                  <a:sym typeface="Montserrat Bold"/>
                </a:defRPr>
              </a:pPr>
              <a:r>
                <a:rPr sz="16000" spc="-319" dirty="0"/>
                <a:t>Role-Playing</a:t>
              </a:r>
            </a:p>
          </p:txBody>
        </p:sp>
        <p:sp>
          <p:nvSpPr>
            <p:cNvPr id="126" name="Shape 126"/>
            <p:cNvSpPr/>
            <p:nvPr/>
          </p:nvSpPr>
          <p:spPr>
            <a:xfrm>
              <a:off x="13058" y="11257466"/>
              <a:ext cx="24406392" cy="1"/>
            </a:xfrm>
            <a:prstGeom prst="line">
              <a:avLst/>
            </a:prstGeom>
            <a:ln w="203200">
              <a:solidFill>
                <a:srgbClr val="FF283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7" name="Shape 127"/>
            <p:cNvSpPr/>
            <p:nvPr/>
          </p:nvSpPr>
          <p:spPr>
            <a:xfrm>
              <a:off x="15600870" y="12508777"/>
              <a:ext cx="8263764"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Emily Tulloh, CC BY 2.0, </a:t>
              </a:r>
            </a:p>
            <a:p>
              <a:pPr algn="r">
                <a:defRPr sz="2000" b="0">
                  <a:solidFill>
                    <a:srgbClr val="919191"/>
                  </a:solidFill>
                  <a:latin typeface="Montserrat Medium"/>
                  <a:ea typeface="Montserrat Medium"/>
                  <a:cs typeface="Montserrat Medium"/>
                  <a:sym typeface="Montserrat Medium"/>
                </a:defRPr>
              </a:pPr>
              <a:r>
                <a:t>https://www.flickr. com/photos/131402175@N07/16371953780/</a:t>
              </a:r>
            </a:p>
          </p:txBody>
        </p:sp>
      </p:gr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DF60982-3C94-E043-B0AC-FDEC138AFB25}"/>
              </a:ext>
            </a:extLst>
          </p:cNvPr>
          <p:cNvGrpSpPr/>
          <p:nvPr/>
        </p:nvGrpSpPr>
        <p:grpSpPr>
          <a:xfrm>
            <a:off x="-36937" y="720955"/>
            <a:ext cx="24457874" cy="13025113"/>
            <a:chOff x="-36937" y="720955"/>
            <a:chExt cx="24457874" cy="13025113"/>
          </a:xfrm>
        </p:grpSpPr>
        <p:pic>
          <p:nvPicPr>
            <p:cNvPr id="310" name="pasted-image.pdf"/>
            <p:cNvPicPr>
              <a:picLocks noChangeAspect="1"/>
            </p:cNvPicPr>
            <p:nvPr/>
          </p:nvPicPr>
          <p:blipFill>
            <a:blip r:embed="rId2"/>
            <a:srcRect l="27630"/>
            <a:stretch>
              <a:fillRect/>
            </a:stretch>
          </p:blipFill>
          <p:spPr>
            <a:xfrm rot="10800000">
              <a:off x="4304849" y="720955"/>
              <a:ext cx="20114295" cy="13021637"/>
            </a:xfrm>
            <a:prstGeom prst="rect">
              <a:avLst/>
            </a:prstGeom>
            <a:ln w="12700">
              <a:miter lim="400000"/>
            </a:ln>
          </p:spPr>
        </p:pic>
        <p:pic>
          <p:nvPicPr>
            <p:cNvPr id="311" name="pasted-image.pdf"/>
            <p:cNvPicPr>
              <a:picLocks noChangeAspect="1"/>
            </p:cNvPicPr>
            <p:nvPr/>
          </p:nvPicPr>
          <p:blipFill>
            <a:blip r:embed="rId2"/>
            <a:srcRect t="33454" r="50402"/>
            <a:stretch>
              <a:fillRect/>
            </a:stretch>
          </p:blipFill>
          <p:spPr>
            <a:xfrm rot="10800000">
              <a:off x="-4557" y="6312722"/>
              <a:ext cx="11825051" cy="7433346"/>
            </a:xfrm>
            <a:prstGeom prst="rect">
              <a:avLst/>
            </a:prstGeom>
            <a:ln w="12700">
              <a:miter lim="400000"/>
            </a:ln>
          </p:spPr>
        </p:pic>
        <p:sp>
          <p:nvSpPr>
            <p:cNvPr id="312" name="Shape 312"/>
            <p:cNvSpPr/>
            <p:nvPr/>
          </p:nvSpPr>
          <p:spPr>
            <a:xfrm>
              <a:off x="-36937" y="12049959"/>
              <a:ext cx="24457874" cy="1"/>
            </a:xfrm>
            <a:prstGeom prst="line">
              <a:avLst/>
            </a:prstGeom>
            <a:ln w="215900">
              <a:solidFill>
                <a:srgbClr val="FFFFFF"/>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13" name="Shape 313"/>
            <p:cNvSpPr/>
            <p:nvPr/>
          </p:nvSpPr>
          <p:spPr>
            <a:xfrm>
              <a:off x="975503" y="891390"/>
              <a:ext cx="3253868" cy="4778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p>
              <a:pPr algn="l">
                <a:defRPr sz="6000" b="0">
                  <a:latin typeface="Montserrat Bold"/>
                  <a:ea typeface="Montserrat Bold"/>
                  <a:cs typeface="Montserrat Bold"/>
                  <a:sym typeface="Montserrat Bold"/>
                </a:defRPr>
              </a:pPr>
              <a:r>
                <a:t>Design.</a:t>
              </a:r>
            </a:p>
            <a:p>
              <a:pPr algn="l">
                <a:defRPr sz="6000" b="0">
                  <a:latin typeface="Montserrat Bold"/>
                  <a:ea typeface="Montserrat Bold"/>
                  <a:cs typeface="Montserrat Bold"/>
                  <a:sym typeface="Montserrat Bold"/>
                </a:defRPr>
              </a:pPr>
              <a:r>
                <a:t>Think</a:t>
              </a:r>
            </a:p>
            <a:p>
              <a:pPr algn="l">
                <a:defRPr sz="6000" b="0">
                  <a:latin typeface="Montserrat Bold"/>
                  <a:ea typeface="Montserrat Bold"/>
                  <a:cs typeface="Montserrat Bold"/>
                  <a:sym typeface="Montserrat Bold"/>
                </a:defRPr>
              </a:pPr>
              <a:r>
                <a:t>Make.</a:t>
              </a:r>
            </a:p>
            <a:p>
              <a:pPr algn="l">
                <a:defRPr sz="6000" b="0">
                  <a:latin typeface="Montserrat Bold"/>
                  <a:ea typeface="Montserrat Bold"/>
                  <a:cs typeface="Montserrat Bold"/>
                  <a:sym typeface="Montserrat Bold"/>
                </a:defRPr>
              </a:pPr>
              <a:r>
                <a:t>Break. </a:t>
              </a:r>
            </a:p>
            <a:p>
              <a:pPr algn="l">
                <a:defRPr sz="6000" b="0">
                  <a:latin typeface="Montserrat Bold"/>
                  <a:ea typeface="Montserrat Bold"/>
                  <a:cs typeface="Montserrat Bold"/>
                  <a:sym typeface="Montserrat Bold"/>
                </a:defRPr>
              </a:pPr>
              <a:r>
                <a:t>Repeat.</a:t>
              </a:r>
            </a:p>
          </p:txBody>
        </p:sp>
        <p:sp>
          <p:nvSpPr>
            <p:cNvPr id="314" name="Shape 314"/>
            <p:cNvSpPr/>
            <p:nvPr/>
          </p:nvSpPr>
          <p:spPr>
            <a:xfrm>
              <a:off x="8634748" y="2755150"/>
              <a:ext cx="14424722" cy="2606482"/>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b="0">
                  <a:solidFill>
                    <a:srgbClr val="FFFFFF"/>
                  </a:solidFill>
                  <a:latin typeface="Montserrat Bold"/>
                  <a:ea typeface="Montserrat Bold"/>
                  <a:cs typeface="Montserrat Bold"/>
                  <a:sym typeface="Montserrat Bold"/>
                </a:defRPr>
              </a:pPr>
              <a:r>
                <a:rPr dirty="0"/>
                <a:t>This work is licensed under a Creative Commons Attribution-</a:t>
              </a:r>
              <a:r>
                <a:rPr dirty="0" err="1"/>
                <a:t>NonCommercial</a:t>
              </a:r>
              <a:r>
                <a:rPr dirty="0"/>
                <a:t>-</a:t>
              </a:r>
              <a:r>
                <a:rPr dirty="0" err="1"/>
                <a:t>ShareAlike</a:t>
              </a:r>
              <a:r>
                <a:rPr dirty="0"/>
                <a:t> 4.0 International License. Designed by the authors of “Design. Think. Make. Break. Repeat. A Handbook of Methods” (BIS Publishers).</a:t>
              </a:r>
            </a:p>
            <a:p>
              <a:pPr algn="l" defTabSz="457200">
                <a:defRPr b="0">
                  <a:solidFill>
                    <a:srgbClr val="FFFFFF"/>
                  </a:solidFill>
                  <a:latin typeface="Montserrat Bold"/>
                  <a:ea typeface="Montserrat Bold"/>
                  <a:cs typeface="Montserrat Bold"/>
                  <a:sym typeface="Montserrat Bold"/>
                </a:defRPr>
              </a:pPr>
              <a:r>
                <a:rPr u="sng" dirty="0">
                  <a:solidFill>
                    <a:schemeClr val="bg1"/>
                  </a:solidFill>
                  <a:hlinkClick r:id="rId3">
                    <a:extLst>
                      <a:ext uri="{A12FA001-AC4F-418D-AE19-62706E023703}">
                        <ahyp:hlinkClr xmlns:ahyp="http://schemas.microsoft.com/office/drawing/2018/hyperlinkcolor" val="tx"/>
                      </a:ext>
                    </a:extLst>
                  </a:hlinkClick>
                </a:rPr>
                <a:t>www.designthinkmakebreakrepeat.com</a:t>
              </a:r>
            </a:p>
          </p:txBody>
        </p:sp>
        <p:sp>
          <p:nvSpPr>
            <p:cNvPr id="315" name="Shape 315"/>
            <p:cNvSpPr/>
            <p:nvPr/>
          </p:nvSpPr>
          <p:spPr>
            <a:xfrm>
              <a:off x="746861" y="6774665"/>
              <a:ext cx="23078331" cy="47275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sz="4000" b="0">
                  <a:solidFill>
                    <a:srgbClr val="FFFFFF"/>
                  </a:solidFill>
                  <a:latin typeface="Montserrat Medium"/>
                  <a:ea typeface="Montserrat Medium"/>
                  <a:cs typeface="Montserrat Medium"/>
                  <a:sym typeface="Montserrat Medium"/>
                </a:defRPr>
              </a:pPr>
              <a:r>
                <a:t>How to use these slides</a:t>
              </a:r>
            </a:p>
            <a:p>
              <a:pPr algn="l" defTabSz="457200">
                <a:defRPr b="0" i="1">
                  <a:solidFill>
                    <a:srgbClr val="FFFFFF"/>
                  </a:solidFill>
                  <a:latin typeface="Montserrat-Italic"/>
                  <a:ea typeface="Montserrat-Italic"/>
                  <a:cs typeface="Montserrat-Italic"/>
                  <a:sym typeface="Montserrat-Italic"/>
                </a:defRPr>
              </a:pPr>
              <a:r>
                <a:t>These companion slides for the published book “Design Think Make Break Repeat: A Handbook of Methods”, support facilitation of the published exercises during workshops, tutorials or other guided design sessions. </a:t>
              </a:r>
            </a:p>
            <a:p>
              <a:pPr algn="l" defTabSz="457200">
                <a:defRPr b="0" i="1">
                  <a:solidFill>
                    <a:srgbClr val="FFFFFF"/>
                  </a:solidFill>
                  <a:latin typeface="Montserrat-Italic"/>
                  <a:ea typeface="Montserrat-Italic"/>
                  <a:cs typeface="Montserrat-Italic"/>
                  <a:sym typeface="Montserrat-Italic"/>
                </a:defRPr>
              </a:pPr>
              <a:endParaRPr/>
            </a:p>
            <a:p>
              <a:pPr algn="l" defTabSz="457200">
                <a:defRPr b="0" i="1">
                  <a:solidFill>
                    <a:srgbClr val="FFFFFF"/>
                  </a:solidFill>
                  <a:latin typeface="Montserrat-Italic"/>
                  <a:ea typeface="Montserrat-Italic"/>
                  <a:cs typeface="Montserrat-Italic"/>
                  <a:sym typeface="Montserrat-Italic"/>
                </a:defRPr>
              </a:pPr>
              <a:r>
                <a:rPr b="1">
                  <a:latin typeface="Montserrat-BoldItalic"/>
                  <a:ea typeface="Montserrat-BoldItalic"/>
                  <a:cs typeface="Montserrat-BoldItalic"/>
                  <a:sym typeface="Montserrat-BoldItalic"/>
                </a:rPr>
                <a:t>Slide 1: Title.</a:t>
              </a:r>
              <a:r>
                <a:t> Introduce the method, using the description from the book.</a:t>
              </a:r>
            </a:p>
            <a:p>
              <a:pPr algn="l" defTabSz="457200">
                <a:defRPr i="1">
                  <a:solidFill>
                    <a:srgbClr val="FFFFFF"/>
                  </a:solidFill>
                  <a:latin typeface="Montserrat-BoldItalic"/>
                  <a:ea typeface="Montserrat-BoldItalic"/>
                  <a:cs typeface="Montserrat-BoldItalic"/>
                  <a:sym typeface="Montserrat-BoldItalic"/>
                </a:defRPr>
              </a:pPr>
              <a:r>
                <a:t>Slide 2: Examples. </a:t>
              </a:r>
              <a:r>
                <a:rPr b="0">
                  <a:latin typeface="Montserrat-Italic"/>
                  <a:ea typeface="Montserrat-Italic"/>
                  <a:cs typeface="Montserrat-Italic"/>
                  <a:sym typeface="Montserrat-Italic"/>
                </a:rPr>
                <a:t>Use this slide to add your own images/examples of the method in use, or extra information.</a:t>
              </a:r>
              <a:r>
                <a:t> </a:t>
              </a:r>
            </a:p>
            <a:p>
              <a:pPr algn="l" defTabSz="457200">
                <a:defRPr i="1">
                  <a:solidFill>
                    <a:srgbClr val="FFFFFF"/>
                  </a:solidFill>
                  <a:latin typeface="Montserrat-BoldItalic"/>
                  <a:ea typeface="Montserrat-BoldItalic"/>
                  <a:cs typeface="Montserrat-BoldItalic"/>
                  <a:sym typeface="Montserrat-BoldItalic"/>
                </a:defRPr>
              </a:pPr>
              <a:r>
                <a:t>Slide 3+: Steps. </a:t>
              </a:r>
              <a:r>
                <a:rPr b="0">
                  <a:latin typeface="Montserrat-Italic"/>
                  <a:ea typeface="Montserrat-Italic"/>
                  <a:cs typeface="Montserrat-Italic"/>
                  <a:sym typeface="Montserrat-Italic"/>
                </a:rPr>
                <a:t>Use one slide for each step of the method, to track timing and progress. The tip boxes can be used to offer extra guidance for specific steps, where needed. </a:t>
              </a:r>
            </a:p>
            <a:p>
              <a:pPr algn="l" defTabSz="457200">
                <a:defRPr i="1">
                  <a:solidFill>
                    <a:srgbClr val="FFFFFF"/>
                  </a:solidFill>
                  <a:latin typeface="Montserrat-BoldItalic"/>
                  <a:ea typeface="Montserrat-BoldItalic"/>
                  <a:cs typeface="Montserrat-BoldItalic"/>
                  <a:sym typeface="Montserrat-BoldItalic"/>
                </a:defRPr>
              </a:pPr>
              <a:r>
                <a:t>Slide 4: Sharing. </a:t>
              </a:r>
              <a:r>
                <a:rPr b="0">
                  <a:latin typeface="Montserrat-Italic"/>
                  <a:ea typeface="Montserrat-Italic"/>
                  <a:cs typeface="Montserrat-Italic"/>
                  <a:sym typeface="Montserrat-Italic"/>
                </a:rPr>
                <a:t>Results of the exercise are shared and discussed, in an appropriate format.</a:t>
              </a:r>
            </a:p>
          </p:txBody>
        </p:sp>
        <p:sp>
          <p:nvSpPr>
            <p:cNvPr id="316" name="Shape 316"/>
            <p:cNvSpPr/>
            <p:nvPr/>
          </p:nvSpPr>
          <p:spPr>
            <a:xfrm>
              <a:off x="16322992" y="12661177"/>
              <a:ext cx="7541642"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r">
                <a:defRPr sz="2000" b="0">
                  <a:solidFill>
                    <a:srgbClr val="FFFFFF"/>
                  </a:solidFill>
                  <a:latin typeface="Montserrat Medium"/>
                  <a:ea typeface="Montserrat Medium"/>
                  <a:cs typeface="Montserrat Medium"/>
                  <a:sym typeface="Montserrat Medium"/>
                </a:defRPr>
              </a:lvl1pPr>
            </a:lstStyle>
            <a:p>
              <a:r>
                <a:t>Slide design by: Hamish Henderson, Madeleine Borthwick</a:t>
              </a:r>
            </a:p>
          </p:txBody>
        </p:sp>
      </p:gr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E5150"/>
        </a:solidFill>
        <a:effectLst/>
      </p:bgPr>
    </p:bg>
    <p:spTree>
      <p:nvGrpSpPr>
        <p:cNvPr id="1" name=""/>
        <p:cNvGrpSpPr/>
        <p:nvPr/>
      </p:nvGrpSpPr>
      <p:grpSpPr>
        <a:xfrm>
          <a:off x="0" y="0"/>
          <a:ext cx="0" cy="0"/>
          <a:chOff x="0" y="0"/>
          <a:chExt cx="0" cy="0"/>
        </a:xfrm>
      </p:grpSpPr>
      <p:sp>
        <p:nvSpPr>
          <p:cNvPr id="132" name="Shape 132"/>
          <p:cNvSpPr/>
          <p:nvPr/>
        </p:nvSpPr>
        <p:spPr>
          <a:xfrm>
            <a:off x="688027" y="4106807"/>
            <a:ext cx="3419298" cy="9810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defTabSz="457200">
              <a:lnSpc>
                <a:spcPts val="7500"/>
              </a:lnSpc>
              <a:defRPr sz="5400" b="0">
                <a:solidFill>
                  <a:srgbClr val="FFFFFF"/>
                </a:solidFill>
                <a:latin typeface="Montserrat Bold"/>
                <a:ea typeface="Montserrat Bold"/>
                <a:cs typeface="Montserrat Bold"/>
                <a:sym typeface="Montserrat Bold"/>
              </a:defRPr>
            </a:lvl1pPr>
          </a:lstStyle>
          <a:p>
            <a:r>
              <a:t>Example:</a:t>
            </a:r>
          </a:p>
        </p:txBody>
      </p:sp>
      <p:grpSp>
        <p:nvGrpSpPr>
          <p:cNvPr id="2" name="Group 1">
            <a:extLst>
              <a:ext uri="{FF2B5EF4-FFF2-40B4-BE49-F238E27FC236}">
                <a16:creationId xmlns:a16="http://schemas.microsoft.com/office/drawing/2014/main" id="{EC373E3D-3763-7F42-871A-BB875901CDDB}"/>
              </a:ext>
            </a:extLst>
          </p:cNvPr>
          <p:cNvGrpSpPr/>
          <p:nvPr/>
        </p:nvGrpSpPr>
        <p:grpSpPr>
          <a:xfrm>
            <a:off x="-35678" y="-313617"/>
            <a:ext cx="23900312" cy="13422470"/>
            <a:chOff x="-35678" y="-313617"/>
            <a:chExt cx="23900312" cy="13422470"/>
          </a:xfrm>
        </p:grpSpPr>
        <p:sp>
          <p:nvSpPr>
            <p:cNvPr id="129" name="Shape 129"/>
            <p:cNvSpPr/>
            <p:nvPr/>
          </p:nvSpPr>
          <p:spPr>
            <a:xfrm>
              <a:off x="-35678" y="-1565"/>
              <a:ext cx="17058978" cy="3315436"/>
            </a:xfrm>
            <a:prstGeom prst="rect">
              <a:avLst/>
            </a:prstGeom>
            <a:solidFill>
              <a:srgbClr val="FFFFFF"/>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30" name="Shape 130"/>
            <p:cNvSpPr/>
            <p:nvPr/>
          </p:nvSpPr>
          <p:spPr>
            <a:xfrm rot="5400000">
              <a:off x="16264800" y="741540"/>
              <a:ext cx="3340385" cy="18292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DFFFD"/>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1" name="Shape 131"/>
            <p:cNvSpPr/>
            <p:nvPr/>
          </p:nvSpPr>
          <p:spPr>
            <a:xfrm>
              <a:off x="191947" y="-313617"/>
              <a:ext cx="16700089" cy="24765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600"/>
                </a:lnSpc>
                <a:defRPr sz="15000" b="0" spc="-300">
                  <a:solidFill>
                    <a:srgbClr val="EE5150"/>
                  </a:solidFill>
                  <a:latin typeface="Montserrat Bold"/>
                  <a:ea typeface="Montserrat Bold"/>
                  <a:cs typeface="Montserrat Bold"/>
                  <a:sym typeface="Montserrat Bold"/>
                </a:defRPr>
              </a:pPr>
              <a:r>
                <a:rPr sz="16000" spc="-319" dirty="0"/>
                <a:t>Role-Playing</a:t>
              </a:r>
            </a:p>
          </p:txBody>
        </p:sp>
        <p:sp>
          <p:nvSpPr>
            <p:cNvPr id="133" name="Shape 133"/>
            <p:cNvSpPr/>
            <p:nvPr/>
          </p:nvSpPr>
          <p:spPr>
            <a:xfrm>
              <a:off x="18745136" y="12661177"/>
              <a:ext cx="5119498" cy="4476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rPr>
                  <a:solidFill>
                    <a:srgbClr val="FFFFFF"/>
                  </a:solidFill>
                </a:rPr>
                <a:t>Image Attribution: Lorum ipsum dolor</a:t>
              </a:r>
              <a:r>
                <a:t> </a:t>
              </a:r>
            </a:p>
          </p:txBody>
        </p:sp>
      </p:gr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p:nvPr/>
        </p:nvSpPr>
        <p:spPr>
          <a:xfrm>
            <a:off x="4776023"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154" name="Shape 154"/>
          <p:cNvSpPr/>
          <p:nvPr/>
        </p:nvSpPr>
        <p:spPr>
          <a:xfrm>
            <a:off x="1243775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155" name="Shape 155"/>
          <p:cNvSpPr/>
          <p:nvPr/>
        </p:nvSpPr>
        <p:spPr>
          <a:xfrm>
            <a:off x="8606889"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mins] </a:t>
            </a:r>
          </a:p>
        </p:txBody>
      </p:sp>
      <p:sp>
        <p:nvSpPr>
          <p:cNvPr id="156" name="Shape 156"/>
          <p:cNvSpPr/>
          <p:nvPr/>
        </p:nvSpPr>
        <p:spPr>
          <a:xfrm>
            <a:off x="153602" y="11114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grpSp>
        <p:nvGrpSpPr>
          <p:cNvPr id="2" name="Group 1">
            <a:extLst>
              <a:ext uri="{FF2B5EF4-FFF2-40B4-BE49-F238E27FC236}">
                <a16:creationId xmlns:a16="http://schemas.microsoft.com/office/drawing/2014/main" id="{27BD7B1F-602D-0145-BC1C-9005556B5EB5}"/>
              </a:ext>
            </a:extLst>
          </p:cNvPr>
          <p:cNvGrpSpPr/>
          <p:nvPr/>
        </p:nvGrpSpPr>
        <p:grpSpPr>
          <a:xfrm>
            <a:off x="-23403" y="-75167"/>
            <a:ext cx="24486362" cy="13336420"/>
            <a:chOff x="-23403" y="-75167"/>
            <a:chExt cx="24486362" cy="13336420"/>
          </a:xfrm>
        </p:grpSpPr>
        <p:pic>
          <p:nvPicPr>
            <p:cNvPr id="135" name="Role playing.jpg"/>
            <p:cNvPicPr>
              <a:picLocks noChangeAspect="1"/>
            </p:cNvPicPr>
            <p:nvPr/>
          </p:nvPicPr>
          <p:blipFill>
            <a:blip r:embed="rId2"/>
            <a:srcRect t="27239" b="27239"/>
            <a:stretch>
              <a:fillRect/>
            </a:stretch>
          </p:blipFill>
          <p:spPr>
            <a:xfrm>
              <a:off x="1212" y="-9608"/>
              <a:ext cx="19473580" cy="5909701"/>
            </a:xfrm>
            <a:prstGeom prst="rect">
              <a:avLst/>
            </a:prstGeom>
            <a:ln w="12700">
              <a:miter lim="400000"/>
            </a:ln>
          </p:spPr>
        </p:pic>
        <p:sp>
          <p:nvSpPr>
            <p:cNvPr id="136" name="Shape 136"/>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7" name="Shape 137"/>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8" name="Shape 138"/>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9" name="Shape 139"/>
            <p:cNvSpPr/>
            <p:nvPr/>
          </p:nvSpPr>
          <p:spPr>
            <a:xfrm>
              <a:off x="19212262" y="255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108</a:t>
              </a:r>
            </a:p>
          </p:txBody>
        </p:sp>
        <p:sp>
          <p:nvSpPr>
            <p:cNvPr id="140" name="Shape 140"/>
            <p:cNvSpPr/>
            <p:nvPr/>
          </p:nvSpPr>
          <p:spPr>
            <a:xfrm>
              <a:off x="-23403" y="1676596"/>
              <a:ext cx="15631495"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41" name="Shape 141"/>
            <p:cNvSpPr/>
            <p:nvPr/>
          </p:nvSpPr>
          <p:spPr>
            <a:xfrm rot="5400000">
              <a:off x="15080529" y="2201757"/>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2" name="Shape 142"/>
            <p:cNvSpPr/>
            <p:nvPr/>
          </p:nvSpPr>
          <p:spPr>
            <a:xfrm>
              <a:off x="385152" y="813735"/>
              <a:ext cx="16071778" cy="24003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000"/>
                </a:lnSpc>
                <a:defRPr sz="15500" b="0" spc="-310">
                  <a:solidFill>
                    <a:srgbClr val="FFFFFF"/>
                  </a:solidFill>
                  <a:latin typeface="Montserrat Bold"/>
                  <a:ea typeface="Montserrat Bold"/>
                  <a:cs typeface="Montserrat Bold"/>
                  <a:sym typeface="Montserrat Bold"/>
                </a:defRPr>
              </a:pPr>
              <a:r>
                <a:rPr dirty="0"/>
                <a:t>Role-Playing</a:t>
              </a:r>
            </a:p>
          </p:txBody>
        </p:sp>
        <p:sp>
          <p:nvSpPr>
            <p:cNvPr id="143" name="Shape 143"/>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use role-playing to evaluate a prototype or existing product by assigning your group members different roles and acting out scenarios of use. Use the provided template (p.183) to write your own role cards, or use the resources on the companion website. </a:t>
              </a:r>
            </a:p>
          </p:txBody>
        </p:sp>
        <p:sp>
          <p:nvSpPr>
            <p:cNvPr id="144" name="Shape 144"/>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5" name="Shape 145"/>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146" name="Shape 146"/>
            <p:cNvSpPr/>
            <p:nvPr/>
          </p:nvSpPr>
          <p:spPr>
            <a:xfrm>
              <a:off x="19730145" y="2856502"/>
              <a:ext cx="4491737" cy="2492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endParaRPr dirty="0"/>
            </a:p>
            <a:p>
              <a:pPr marR="254000" algn="r">
                <a:defRPr sz="3000" b="0">
                  <a:solidFill>
                    <a:srgbClr val="FFFFFF"/>
                  </a:solidFill>
                  <a:latin typeface="Montserrat Bold"/>
                  <a:ea typeface="Montserrat Bold"/>
                  <a:cs typeface="Montserrat Bold"/>
                  <a:sym typeface="Montserrat Bold"/>
                </a:defRPr>
              </a:pPr>
              <a:r>
                <a:rPr dirty="0"/>
                <a:t>YOU WILL NEED </a:t>
              </a:r>
            </a:p>
            <a:p>
              <a:pPr marR="254000" algn="r">
                <a:defRPr sz="3000" b="0">
                  <a:solidFill>
                    <a:srgbClr val="FFFFFF"/>
                  </a:solidFill>
                  <a:latin typeface="Montserrat Bold"/>
                  <a:ea typeface="Montserrat Bold"/>
                  <a:cs typeface="Montserrat Bold"/>
                  <a:sym typeface="Montserrat Bold"/>
                </a:defRPr>
              </a:pPr>
              <a:r>
                <a:rPr dirty="0"/>
                <a:t>3–4 people, paper, </a:t>
              </a:r>
            </a:p>
            <a:p>
              <a:pPr marR="254000" algn="r">
                <a:defRPr sz="3000" b="0">
                  <a:solidFill>
                    <a:srgbClr val="FFFFFF"/>
                  </a:solidFill>
                  <a:latin typeface="Montserrat Bold"/>
                  <a:ea typeface="Montserrat Bold"/>
                  <a:cs typeface="Montserrat Bold"/>
                  <a:sym typeface="Montserrat Bold"/>
                </a:defRPr>
              </a:pPr>
              <a:r>
                <a:rPr dirty="0"/>
                <a:t>pen, props (optional) </a:t>
              </a:r>
            </a:p>
          </p:txBody>
        </p:sp>
        <p:sp>
          <p:nvSpPr>
            <p:cNvPr id="147" name="Shape 147"/>
            <p:cNvSpPr/>
            <p:nvPr/>
          </p:nvSpPr>
          <p:spPr>
            <a:xfrm>
              <a:off x="1844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8" name="Shape 148"/>
            <p:cNvSpPr/>
            <p:nvPr/>
          </p:nvSpPr>
          <p:spPr>
            <a:xfrm>
              <a:off x="1478213"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149" name="Shape 149"/>
            <p:cNvSpPr/>
            <p:nvPr/>
          </p:nvSpPr>
          <p:spPr>
            <a:xfrm>
              <a:off x="206325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150" name="Shape 150"/>
            <p:cNvSpPr/>
            <p:nvPr/>
          </p:nvSpPr>
          <p:spPr>
            <a:xfrm>
              <a:off x="12970809"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151" name="Shape 151"/>
            <p:cNvSpPr/>
            <p:nvPr/>
          </p:nvSpPr>
          <p:spPr>
            <a:xfrm>
              <a:off x="530907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152" name="Shape 152"/>
            <p:cNvSpPr/>
            <p:nvPr/>
          </p:nvSpPr>
          <p:spPr>
            <a:xfrm>
              <a:off x="913994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157" name="Shape 157"/>
            <p:cNvSpPr/>
            <p:nvPr/>
          </p:nvSpPr>
          <p:spPr>
            <a:xfrm>
              <a:off x="15600870" y="12508777"/>
              <a:ext cx="8263764"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Emily Tulloh, CC BY 2.0, </a:t>
              </a:r>
            </a:p>
            <a:p>
              <a:pPr algn="r">
                <a:defRPr sz="2000" b="0">
                  <a:solidFill>
                    <a:srgbClr val="919191"/>
                  </a:solidFill>
                  <a:latin typeface="Montserrat Medium"/>
                  <a:ea typeface="Montserrat Medium"/>
                  <a:cs typeface="Montserrat Medium"/>
                  <a:sym typeface="Montserrat Medium"/>
                </a:defRPr>
              </a:pPr>
              <a:r>
                <a:t>https://www.flickr. com/photos/131402175@N07/16371953780/</a:t>
              </a:r>
            </a:p>
          </p:txBody>
        </p:sp>
        <p:sp>
          <p:nvSpPr>
            <p:cNvPr id="158" name="Shape 158"/>
            <p:cNvSpPr/>
            <p:nvPr/>
          </p:nvSpPr>
          <p:spPr>
            <a:xfrm>
              <a:off x="16801675"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grpSp>
      <p:sp>
        <p:nvSpPr>
          <p:cNvPr id="159" name="Shape 159"/>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160" name="Shape 160"/>
          <p:cNvSpPr/>
          <p:nvPr/>
        </p:nvSpPr>
        <p:spPr>
          <a:xfrm>
            <a:off x="16268619"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161" name="Shape 161"/>
          <p:cNvSpPr/>
          <p:nvPr/>
        </p:nvSpPr>
        <p:spPr>
          <a:xfrm>
            <a:off x="2009948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 mins] </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Shape 181"/>
          <p:cNvSpPr/>
          <p:nvPr/>
        </p:nvSpPr>
        <p:spPr>
          <a:xfrm>
            <a:off x="4776023"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182" name="Shape 182"/>
          <p:cNvSpPr/>
          <p:nvPr/>
        </p:nvSpPr>
        <p:spPr>
          <a:xfrm>
            <a:off x="1243775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183" name="Shape 183"/>
          <p:cNvSpPr/>
          <p:nvPr/>
        </p:nvSpPr>
        <p:spPr>
          <a:xfrm>
            <a:off x="8606889"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mins] </a:t>
            </a:r>
          </a:p>
        </p:txBody>
      </p:sp>
      <p:sp>
        <p:nvSpPr>
          <p:cNvPr id="184" name="Shape 184"/>
          <p:cNvSpPr/>
          <p:nvPr/>
        </p:nvSpPr>
        <p:spPr>
          <a:xfrm>
            <a:off x="3984468" y="11141055"/>
            <a:ext cx="3687763"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187" name="Shape 187"/>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188" name="Shape 188"/>
          <p:cNvSpPr/>
          <p:nvPr/>
        </p:nvSpPr>
        <p:spPr>
          <a:xfrm>
            <a:off x="16268619"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189" name="Shape 189"/>
          <p:cNvSpPr/>
          <p:nvPr/>
        </p:nvSpPr>
        <p:spPr>
          <a:xfrm>
            <a:off x="2009948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 mins] </a:t>
            </a:r>
          </a:p>
        </p:txBody>
      </p:sp>
      <p:grpSp>
        <p:nvGrpSpPr>
          <p:cNvPr id="2" name="Group 1">
            <a:extLst>
              <a:ext uri="{FF2B5EF4-FFF2-40B4-BE49-F238E27FC236}">
                <a16:creationId xmlns:a16="http://schemas.microsoft.com/office/drawing/2014/main" id="{19777D55-CBA8-DD4E-AE6D-AF83468CD9A2}"/>
              </a:ext>
            </a:extLst>
          </p:cNvPr>
          <p:cNvGrpSpPr/>
          <p:nvPr/>
        </p:nvGrpSpPr>
        <p:grpSpPr>
          <a:xfrm>
            <a:off x="-23403" y="-75167"/>
            <a:ext cx="24486362" cy="13336420"/>
            <a:chOff x="-23403" y="-75167"/>
            <a:chExt cx="24486362" cy="13336420"/>
          </a:xfrm>
        </p:grpSpPr>
        <p:pic>
          <p:nvPicPr>
            <p:cNvPr id="163" name="Role playing.jpg"/>
            <p:cNvPicPr>
              <a:picLocks noChangeAspect="1"/>
            </p:cNvPicPr>
            <p:nvPr/>
          </p:nvPicPr>
          <p:blipFill>
            <a:blip r:embed="rId2"/>
            <a:srcRect t="27239" b="27239"/>
            <a:stretch>
              <a:fillRect/>
            </a:stretch>
          </p:blipFill>
          <p:spPr>
            <a:xfrm>
              <a:off x="1212" y="-9608"/>
              <a:ext cx="19473580" cy="5909701"/>
            </a:xfrm>
            <a:prstGeom prst="rect">
              <a:avLst/>
            </a:prstGeom>
            <a:ln w="12700">
              <a:miter lim="400000"/>
            </a:ln>
          </p:spPr>
        </p:pic>
        <p:sp>
          <p:nvSpPr>
            <p:cNvPr id="164" name="Shape 164"/>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66" name="Shape 166"/>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68" name="Shape 168"/>
            <p:cNvSpPr/>
            <p:nvPr/>
          </p:nvSpPr>
          <p:spPr>
            <a:xfrm>
              <a:off x="-23403" y="1676596"/>
              <a:ext cx="15631495"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69" name="Shape 169"/>
            <p:cNvSpPr/>
            <p:nvPr/>
          </p:nvSpPr>
          <p:spPr>
            <a:xfrm rot="5400000">
              <a:off x="15080529" y="2201757"/>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1" name="Shape 171"/>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use role-playing to evaluate a prototype or existing product by assigning your group members different roles and acting out scenarios of use. Use the provided template (p.183) to write your own role cards, or use the resources on the companion website. </a:t>
              </a:r>
            </a:p>
          </p:txBody>
        </p:sp>
        <p:sp>
          <p:nvSpPr>
            <p:cNvPr id="173" name="Shape 173"/>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175" name="Shape 175"/>
            <p:cNvSpPr/>
            <p:nvPr/>
          </p:nvSpPr>
          <p:spPr>
            <a:xfrm>
              <a:off x="1844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76" name="Shape 176"/>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177" name="Shape 177"/>
            <p:cNvSpPr/>
            <p:nvPr/>
          </p:nvSpPr>
          <p:spPr>
            <a:xfrm>
              <a:off x="206325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178" name="Shape 178"/>
            <p:cNvSpPr/>
            <p:nvPr/>
          </p:nvSpPr>
          <p:spPr>
            <a:xfrm>
              <a:off x="12970809"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179" name="Shape 179"/>
            <p:cNvSpPr/>
            <p:nvPr/>
          </p:nvSpPr>
          <p:spPr>
            <a:xfrm>
              <a:off x="5309079" y="91950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180" name="Shape 180"/>
            <p:cNvSpPr/>
            <p:nvPr/>
          </p:nvSpPr>
          <p:spPr>
            <a:xfrm>
              <a:off x="913994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185" name="Shape 185"/>
            <p:cNvSpPr/>
            <p:nvPr/>
          </p:nvSpPr>
          <p:spPr>
            <a:xfrm>
              <a:off x="15600870" y="12508777"/>
              <a:ext cx="8263764"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Emily Tulloh, CC BY 2.0, </a:t>
              </a:r>
            </a:p>
            <a:p>
              <a:pPr algn="r">
                <a:defRPr sz="2000" b="0">
                  <a:solidFill>
                    <a:srgbClr val="919191"/>
                  </a:solidFill>
                  <a:latin typeface="Montserrat Medium"/>
                  <a:ea typeface="Montserrat Medium"/>
                  <a:cs typeface="Montserrat Medium"/>
                  <a:sym typeface="Montserrat Medium"/>
                </a:defRPr>
              </a:pPr>
              <a:r>
                <a:t>https://www.flickr. com/photos/131402175@N07/16371953780/</a:t>
              </a:r>
            </a:p>
          </p:txBody>
        </p:sp>
        <p:sp>
          <p:nvSpPr>
            <p:cNvPr id="186" name="Shape 186"/>
            <p:cNvSpPr/>
            <p:nvPr/>
          </p:nvSpPr>
          <p:spPr>
            <a:xfrm>
              <a:off x="16801675"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9" name="Shape 137">
              <a:extLst>
                <a:ext uri="{FF2B5EF4-FFF2-40B4-BE49-F238E27FC236}">
                  <a16:creationId xmlns:a16="http://schemas.microsoft.com/office/drawing/2014/main" id="{1CA78DB3-D844-834E-85D5-9CE7DA5CBD3E}"/>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 name="Shape 139">
              <a:extLst>
                <a:ext uri="{FF2B5EF4-FFF2-40B4-BE49-F238E27FC236}">
                  <a16:creationId xmlns:a16="http://schemas.microsoft.com/office/drawing/2014/main" id="{F6755413-0A9C-C346-B446-5B08AF403163}"/>
                </a:ext>
              </a:extLst>
            </p:cNvPr>
            <p:cNvSpPr/>
            <p:nvPr/>
          </p:nvSpPr>
          <p:spPr>
            <a:xfrm>
              <a:off x="19212262" y="255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108</a:t>
              </a:r>
            </a:p>
          </p:txBody>
        </p:sp>
        <p:sp>
          <p:nvSpPr>
            <p:cNvPr id="31" name="Shape 142">
              <a:extLst>
                <a:ext uri="{FF2B5EF4-FFF2-40B4-BE49-F238E27FC236}">
                  <a16:creationId xmlns:a16="http://schemas.microsoft.com/office/drawing/2014/main" id="{5136C282-48CA-1F43-9C04-255284D23E2F}"/>
                </a:ext>
              </a:extLst>
            </p:cNvPr>
            <p:cNvSpPr/>
            <p:nvPr/>
          </p:nvSpPr>
          <p:spPr>
            <a:xfrm>
              <a:off x="385152" y="813735"/>
              <a:ext cx="16071778" cy="24003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000"/>
                </a:lnSpc>
                <a:defRPr sz="15500" b="0" spc="-310">
                  <a:solidFill>
                    <a:srgbClr val="FFFFFF"/>
                  </a:solidFill>
                  <a:latin typeface="Montserrat Bold"/>
                  <a:ea typeface="Montserrat Bold"/>
                  <a:cs typeface="Montserrat Bold"/>
                  <a:sym typeface="Montserrat Bold"/>
                </a:defRPr>
              </a:pPr>
              <a:r>
                <a:rPr dirty="0"/>
                <a:t>Role-Playing</a:t>
              </a:r>
            </a:p>
          </p:txBody>
        </p:sp>
        <p:sp>
          <p:nvSpPr>
            <p:cNvPr id="32" name="Shape 144">
              <a:extLst>
                <a:ext uri="{FF2B5EF4-FFF2-40B4-BE49-F238E27FC236}">
                  <a16:creationId xmlns:a16="http://schemas.microsoft.com/office/drawing/2014/main" id="{873CF5B7-A6BB-7B41-AA8A-F9C1126B4BFF}"/>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 name="Shape 146">
              <a:extLst>
                <a:ext uri="{FF2B5EF4-FFF2-40B4-BE49-F238E27FC236}">
                  <a16:creationId xmlns:a16="http://schemas.microsoft.com/office/drawing/2014/main" id="{A83EC448-E7FB-5B45-AB9B-14C19297B812}"/>
                </a:ext>
              </a:extLst>
            </p:cNvPr>
            <p:cNvSpPr/>
            <p:nvPr/>
          </p:nvSpPr>
          <p:spPr>
            <a:xfrm>
              <a:off x="19730145" y="2856502"/>
              <a:ext cx="4491737" cy="2492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endParaRPr dirty="0"/>
            </a:p>
            <a:p>
              <a:pPr marR="254000" algn="r">
                <a:defRPr sz="3000" b="0">
                  <a:solidFill>
                    <a:srgbClr val="FFFFFF"/>
                  </a:solidFill>
                  <a:latin typeface="Montserrat Bold"/>
                  <a:ea typeface="Montserrat Bold"/>
                  <a:cs typeface="Montserrat Bold"/>
                  <a:sym typeface="Montserrat Bold"/>
                </a:defRPr>
              </a:pPr>
              <a:r>
                <a:rPr dirty="0"/>
                <a:t>YOU WILL NEED </a:t>
              </a:r>
            </a:p>
            <a:p>
              <a:pPr marR="254000" algn="r">
                <a:defRPr sz="3000" b="0">
                  <a:solidFill>
                    <a:srgbClr val="FFFFFF"/>
                  </a:solidFill>
                  <a:latin typeface="Montserrat Bold"/>
                  <a:ea typeface="Montserrat Bold"/>
                  <a:cs typeface="Montserrat Bold"/>
                  <a:sym typeface="Montserrat Bold"/>
                </a:defRPr>
              </a:pPr>
              <a:r>
                <a:rPr dirty="0"/>
                <a:t>3–4 people, paper, </a:t>
              </a:r>
            </a:p>
            <a:p>
              <a:pPr marR="254000" algn="r">
                <a:defRPr sz="3000" b="0">
                  <a:solidFill>
                    <a:srgbClr val="FFFFFF"/>
                  </a:solidFill>
                  <a:latin typeface="Montserrat Bold"/>
                  <a:ea typeface="Montserrat Bold"/>
                  <a:cs typeface="Montserrat Bold"/>
                  <a:sym typeface="Montserrat Bold"/>
                </a:defRPr>
              </a:pPr>
              <a:r>
                <a:rPr dirty="0"/>
                <a:t>pen, props (optional) </a:t>
              </a:r>
            </a:p>
          </p:txBody>
        </p:sp>
      </p:gr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Shape 209"/>
          <p:cNvSpPr/>
          <p:nvPr/>
        </p:nvSpPr>
        <p:spPr>
          <a:xfrm>
            <a:off x="4776023"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210" name="Shape 210"/>
          <p:cNvSpPr/>
          <p:nvPr/>
        </p:nvSpPr>
        <p:spPr>
          <a:xfrm>
            <a:off x="1243775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211" name="Shape 211"/>
          <p:cNvSpPr/>
          <p:nvPr/>
        </p:nvSpPr>
        <p:spPr>
          <a:xfrm>
            <a:off x="8606889"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mins] </a:t>
            </a:r>
          </a:p>
        </p:txBody>
      </p:sp>
      <p:sp>
        <p:nvSpPr>
          <p:cNvPr id="212" name="Shape 212"/>
          <p:cNvSpPr/>
          <p:nvPr/>
        </p:nvSpPr>
        <p:spPr>
          <a:xfrm>
            <a:off x="7815333" y="11114347"/>
            <a:ext cx="3687763"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215" name="Shape 215"/>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216" name="Shape 216"/>
          <p:cNvSpPr/>
          <p:nvPr/>
        </p:nvSpPr>
        <p:spPr>
          <a:xfrm>
            <a:off x="16268619"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217" name="Shape 217"/>
          <p:cNvSpPr/>
          <p:nvPr/>
        </p:nvSpPr>
        <p:spPr>
          <a:xfrm>
            <a:off x="2009948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 mins] </a:t>
            </a:r>
          </a:p>
        </p:txBody>
      </p:sp>
      <p:grpSp>
        <p:nvGrpSpPr>
          <p:cNvPr id="2" name="Group 1">
            <a:extLst>
              <a:ext uri="{FF2B5EF4-FFF2-40B4-BE49-F238E27FC236}">
                <a16:creationId xmlns:a16="http://schemas.microsoft.com/office/drawing/2014/main" id="{29B47EE8-7BBA-634A-A278-FFD68B39B2CA}"/>
              </a:ext>
            </a:extLst>
          </p:cNvPr>
          <p:cNvGrpSpPr/>
          <p:nvPr/>
        </p:nvGrpSpPr>
        <p:grpSpPr>
          <a:xfrm>
            <a:off x="-23403" y="-75167"/>
            <a:ext cx="24486362" cy="13336420"/>
            <a:chOff x="-23403" y="-75167"/>
            <a:chExt cx="24486362" cy="13336420"/>
          </a:xfrm>
        </p:grpSpPr>
        <p:pic>
          <p:nvPicPr>
            <p:cNvPr id="191" name="Role playing.jpg"/>
            <p:cNvPicPr>
              <a:picLocks noChangeAspect="1"/>
            </p:cNvPicPr>
            <p:nvPr/>
          </p:nvPicPr>
          <p:blipFill>
            <a:blip r:embed="rId2"/>
            <a:srcRect t="27239" b="27239"/>
            <a:stretch>
              <a:fillRect/>
            </a:stretch>
          </p:blipFill>
          <p:spPr>
            <a:xfrm>
              <a:off x="1212" y="-9608"/>
              <a:ext cx="19473580" cy="5909701"/>
            </a:xfrm>
            <a:prstGeom prst="rect">
              <a:avLst/>
            </a:prstGeom>
            <a:ln w="12700">
              <a:miter lim="400000"/>
            </a:ln>
          </p:spPr>
        </p:pic>
        <p:sp>
          <p:nvSpPr>
            <p:cNvPr id="192" name="Shape 192"/>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94" name="Shape 194"/>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96" name="Shape 196"/>
            <p:cNvSpPr/>
            <p:nvPr/>
          </p:nvSpPr>
          <p:spPr>
            <a:xfrm>
              <a:off x="-23403" y="1676596"/>
              <a:ext cx="15631495"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197" name="Shape 197"/>
            <p:cNvSpPr/>
            <p:nvPr/>
          </p:nvSpPr>
          <p:spPr>
            <a:xfrm rot="5400000">
              <a:off x="15080529" y="2201757"/>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99" name="Shape 199"/>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use role-playing to evaluate a prototype or existing product by assigning your group members different roles and acting out scenarios of use. Use the provided template (p.183) to write your own role cards, or use the resources on the companion website. </a:t>
              </a:r>
            </a:p>
          </p:txBody>
        </p:sp>
        <p:sp>
          <p:nvSpPr>
            <p:cNvPr id="201" name="Shape 201"/>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03" name="Shape 203"/>
            <p:cNvSpPr/>
            <p:nvPr/>
          </p:nvSpPr>
          <p:spPr>
            <a:xfrm>
              <a:off x="1844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04" name="Shape 204"/>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05" name="Shape 205"/>
            <p:cNvSpPr/>
            <p:nvPr/>
          </p:nvSpPr>
          <p:spPr>
            <a:xfrm>
              <a:off x="206325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06" name="Shape 206"/>
            <p:cNvSpPr/>
            <p:nvPr/>
          </p:nvSpPr>
          <p:spPr>
            <a:xfrm>
              <a:off x="12970809"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07" name="Shape 207"/>
            <p:cNvSpPr/>
            <p:nvPr/>
          </p:nvSpPr>
          <p:spPr>
            <a:xfrm>
              <a:off x="530907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08" name="Shape 208"/>
            <p:cNvSpPr/>
            <p:nvPr/>
          </p:nvSpPr>
          <p:spPr>
            <a:xfrm>
              <a:off x="9139944" y="91950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13" name="Shape 213"/>
            <p:cNvSpPr/>
            <p:nvPr/>
          </p:nvSpPr>
          <p:spPr>
            <a:xfrm>
              <a:off x="15600870" y="12508777"/>
              <a:ext cx="8263764"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Emily Tulloh, CC BY 2.0, </a:t>
              </a:r>
            </a:p>
            <a:p>
              <a:pPr algn="r">
                <a:defRPr sz="2000" b="0">
                  <a:solidFill>
                    <a:srgbClr val="919191"/>
                  </a:solidFill>
                  <a:latin typeface="Montserrat Medium"/>
                  <a:ea typeface="Montserrat Medium"/>
                  <a:cs typeface="Montserrat Medium"/>
                  <a:sym typeface="Montserrat Medium"/>
                </a:defRPr>
              </a:pPr>
              <a:r>
                <a:t>https://www.flickr. com/photos/131402175@N07/16371953780/</a:t>
              </a:r>
            </a:p>
          </p:txBody>
        </p:sp>
        <p:sp>
          <p:nvSpPr>
            <p:cNvPr id="214" name="Shape 214"/>
            <p:cNvSpPr/>
            <p:nvPr/>
          </p:nvSpPr>
          <p:spPr>
            <a:xfrm>
              <a:off x="16801675"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9" name="Shape 137">
              <a:extLst>
                <a:ext uri="{FF2B5EF4-FFF2-40B4-BE49-F238E27FC236}">
                  <a16:creationId xmlns:a16="http://schemas.microsoft.com/office/drawing/2014/main" id="{BADD318D-679E-FD47-AE81-FBDD603AA8BC}"/>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 name="Shape 139">
              <a:extLst>
                <a:ext uri="{FF2B5EF4-FFF2-40B4-BE49-F238E27FC236}">
                  <a16:creationId xmlns:a16="http://schemas.microsoft.com/office/drawing/2014/main" id="{1FFAD8F3-0CE9-A042-99FC-8C300E9E0AC7}"/>
                </a:ext>
              </a:extLst>
            </p:cNvPr>
            <p:cNvSpPr/>
            <p:nvPr/>
          </p:nvSpPr>
          <p:spPr>
            <a:xfrm>
              <a:off x="19212262" y="255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108</a:t>
              </a:r>
            </a:p>
          </p:txBody>
        </p:sp>
        <p:sp>
          <p:nvSpPr>
            <p:cNvPr id="31" name="Shape 142">
              <a:extLst>
                <a:ext uri="{FF2B5EF4-FFF2-40B4-BE49-F238E27FC236}">
                  <a16:creationId xmlns:a16="http://schemas.microsoft.com/office/drawing/2014/main" id="{72CF5C99-0EF0-AD4D-9667-AB2B4D3A19B2}"/>
                </a:ext>
              </a:extLst>
            </p:cNvPr>
            <p:cNvSpPr/>
            <p:nvPr/>
          </p:nvSpPr>
          <p:spPr>
            <a:xfrm>
              <a:off x="385152" y="813735"/>
              <a:ext cx="16071778" cy="24003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000"/>
                </a:lnSpc>
                <a:defRPr sz="15500" b="0" spc="-310">
                  <a:solidFill>
                    <a:srgbClr val="FFFFFF"/>
                  </a:solidFill>
                  <a:latin typeface="Montserrat Bold"/>
                  <a:ea typeface="Montserrat Bold"/>
                  <a:cs typeface="Montserrat Bold"/>
                  <a:sym typeface="Montserrat Bold"/>
                </a:defRPr>
              </a:pPr>
              <a:r>
                <a:rPr dirty="0"/>
                <a:t>Role-Playing</a:t>
              </a:r>
            </a:p>
          </p:txBody>
        </p:sp>
        <p:sp>
          <p:nvSpPr>
            <p:cNvPr id="32" name="Shape 144">
              <a:extLst>
                <a:ext uri="{FF2B5EF4-FFF2-40B4-BE49-F238E27FC236}">
                  <a16:creationId xmlns:a16="http://schemas.microsoft.com/office/drawing/2014/main" id="{DA58B30F-F42D-DE4E-A0BE-7174C362762A}"/>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 name="Shape 146">
              <a:extLst>
                <a:ext uri="{FF2B5EF4-FFF2-40B4-BE49-F238E27FC236}">
                  <a16:creationId xmlns:a16="http://schemas.microsoft.com/office/drawing/2014/main" id="{9012F98D-CF6D-1143-970D-5EA4670BFE9D}"/>
                </a:ext>
              </a:extLst>
            </p:cNvPr>
            <p:cNvSpPr/>
            <p:nvPr/>
          </p:nvSpPr>
          <p:spPr>
            <a:xfrm>
              <a:off x="19730145" y="2856502"/>
              <a:ext cx="4491737" cy="2492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endParaRPr dirty="0"/>
            </a:p>
            <a:p>
              <a:pPr marR="254000" algn="r">
                <a:defRPr sz="3000" b="0">
                  <a:solidFill>
                    <a:srgbClr val="FFFFFF"/>
                  </a:solidFill>
                  <a:latin typeface="Montserrat Bold"/>
                  <a:ea typeface="Montserrat Bold"/>
                  <a:cs typeface="Montserrat Bold"/>
                  <a:sym typeface="Montserrat Bold"/>
                </a:defRPr>
              </a:pPr>
              <a:r>
                <a:rPr dirty="0"/>
                <a:t>YOU WILL NEED </a:t>
              </a:r>
            </a:p>
            <a:p>
              <a:pPr marR="254000" algn="r">
                <a:defRPr sz="3000" b="0">
                  <a:solidFill>
                    <a:srgbClr val="FFFFFF"/>
                  </a:solidFill>
                  <a:latin typeface="Montserrat Bold"/>
                  <a:ea typeface="Montserrat Bold"/>
                  <a:cs typeface="Montserrat Bold"/>
                  <a:sym typeface="Montserrat Bold"/>
                </a:defRPr>
              </a:pPr>
              <a:r>
                <a:rPr dirty="0"/>
                <a:t>3–4 people, paper, </a:t>
              </a:r>
            </a:p>
            <a:p>
              <a:pPr marR="254000" algn="r">
                <a:defRPr sz="3000" b="0">
                  <a:solidFill>
                    <a:srgbClr val="FFFFFF"/>
                  </a:solidFill>
                  <a:latin typeface="Montserrat Bold"/>
                  <a:ea typeface="Montserrat Bold"/>
                  <a:cs typeface="Montserrat Bold"/>
                  <a:sym typeface="Montserrat Bold"/>
                </a:defRPr>
              </a:pPr>
              <a:r>
                <a:rPr dirty="0"/>
                <a:t>pen, props (optional) </a:t>
              </a:r>
            </a:p>
          </p:txBody>
        </p:sp>
      </p:gr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Shape 237"/>
          <p:cNvSpPr/>
          <p:nvPr/>
        </p:nvSpPr>
        <p:spPr>
          <a:xfrm>
            <a:off x="4776023"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238" name="Shape 238"/>
          <p:cNvSpPr/>
          <p:nvPr/>
        </p:nvSpPr>
        <p:spPr>
          <a:xfrm>
            <a:off x="1243775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239" name="Shape 239"/>
          <p:cNvSpPr/>
          <p:nvPr/>
        </p:nvSpPr>
        <p:spPr>
          <a:xfrm>
            <a:off x="8606889"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mins] </a:t>
            </a:r>
          </a:p>
        </p:txBody>
      </p:sp>
      <p:sp>
        <p:nvSpPr>
          <p:cNvPr id="240" name="Shape 240"/>
          <p:cNvSpPr/>
          <p:nvPr/>
        </p:nvSpPr>
        <p:spPr>
          <a:xfrm>
            <a:off x="11646198" y="11114347"/>
            <a:ext cx="3687763"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
        <p:nvSpPr>
          <p:cNvPr id="243" name="Shape 243"/>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244" name="Shape 244"/>
          <p:cNvSpPr/>
          <p:nvPr/>
        </p:nvSpPr>
        <p:spPr>
          <a:xfrm>
            <a:off x="16268619"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245" name="Shape 245"/>
          <p:cNvSpPr/>
          <p:nvPr/>
        </p:nvSpPr>
        <p:spPr>
          <a:xfrm>
            <a:off x="2009948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 mins] </a:t>
            </a:r>
          </a:p>
        </p:txBody>
      </p:sp>
      <p:grpSp>
        <p:nvGrpSpPr>
          <p:cNvPr id="2" name="Group 1">
            <a:extLst>
              <a:ext uri="{FF2B5EF4-FFF2-40B4-BE49-F238E27FC236}">
                <a16:creationId xmlns:a16="http://schemas.microsoft.com/office/drawing/2014/main" id="{9C19ADDE-EA85-AE4B-93AD-2E66E5940238}"/>
              </a:ext>
            </a:extLst>
          </p:cNvPr>
          <p:cNvGrpSpPr/>
          <p:nvPr/>
        </p:nvGrpSpPr>
        <p:grpSpPr>
          <a:xfrm>
            <a:off x="-23403" y="-75167"/>
            <a:ext cx="24486362" cy="13336420"/>
            <a:chOff x="-23403" y="-75167"/>
            <a:chExt cx="24486362" cy="13336420"/>
          </a:xfrm>
        </p:grpSpPr>
        <p:pic>
          <p:nvPicPr>
            <p:cNvPr id="219" name="Role playing.jpg"/>
            <p:cNvPicPr>
              <a:picLocks noChangeAspect="1"/>
            </p:cNvPicPr>
            <p:nvPr/>
          </p:nvPicPr>
          <p:blipFill>
            <a:blip r:embed="rId2"/>
            <a:srcRect t="27239" b="27239"/>
            <a:stretch>
              <a:fillRect/>
            </a:stretch>
          </p:blipFill>
          <p:spPr>
            <a:xfrm>
              <a:off x="1212" y="-9608"/>
              <a:ext cx="19473580" cy="5909701"/>
            </a:xfrm>
            <a:prstGeom prst="rect">
              <a:avLst/>
            </a:prstGeom>
            <a:ln w="12700">
              <a:miter lim="400000"/>
            </a:ln>
          </p:spPr>
        </p:pic>
        <p:sp>
          <p:nvSpPr>
            <p:cNvPr id="220" name="Shape 220"/>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22" name="Shape 222"/>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24" name="Shape 224"/>
            <p:cNvSpPr/>
            <p:nvPr/>
          </p:nvSpPr>
          <p:spPr>
            <a:xfrm>
              <a:off x="-23403" y="1676596"/>
              <a:ext cx="15631495"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25" name="Shape 225"/>
            <p:cNvSpPr/>
            <p:nvPr/>
          </p:nvSpPr>
          <p:spPr>
            <a:xfrm rot="5400000">
              <a:off x="15080529" y="2201757"/>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27" name="Shape 227"/>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use role-playing to evaluate a prototype or existing product by assigning your group members different roles and acting out scenarios of use. Use the provided template (p.183) to write your own role cards, or use the resources on the companion website. </a:t>
              </a:r>
            </a:p>
          </p:txBody>
        </p:sp>
        <p:sp>
          <p:nvSpPr>
            <p:cNvPr id="229" name="Shape 229"/>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31" name="Shape 231"/>
            <p:cNvSpPr/>
            <p:nvPr/>
          </p:nvSpPr>
          <p:spPr>
            <a:xfrm>
              <a:off x="1844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32" name="Shape 232"/>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33" name="Shape 233"/>
            <p:cNvSpPr/>
            <p:nvPr/>
          </p:nvSpPr>
          <p:spPr>
            <a:xfrm>
              <a:off x="206325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34" name="Shape 234"/>
            <p:cNvSpPr/>
            <p:nvPr/>
          </p:nvSpPr>
          <p:spPr>
            <a:xfrm>
              <a:off x="12970809"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35" name="Shape 235"/>
            <p:cNvSpPr/>
            <p:nvPr/>
          </p:nvSpPr>
          <p:spPr>
            <a:xfrm>
              <a:off x="530907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36" name="Shape 236"/>
            <p:cNvSpPr/>
            <p:nvPr/>
          </p:nvSpPr>
          <p:spPr>
            <a:xfrm>
              <a:off x="913994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41" name="Shape 241"/>
            <p:cNvSpPr/>
            <p:nvPr/>
          </p:nvSpPr>
          <p:spPr>
            <a:xfrm>
              <a:off x="15600870" y="12508777"/>
              <a:ext cx="8263764"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Emily Tulloh, CC BY 2.0, </a:t>
              </a:r>
            </a:p>
            <a:p>
              <a:pPr algn="r">
                <a:defRPr sz="2000" b="0">
                  <a:solidFill>
                    <a:srgbClr val="919191"/>
                  </a:solidFill>
                  <a:latin typeface="Montserrat Medium"/>
                  <a:ea typeface="Montserrat Medium"/>
                  <a:cs typeface="Montserrat Medium"/>
                  <a:sym typeface="Montserrat Medium"/>
                </a:defRPr>
              </a:pPr>
              <a:r>
                <a:t>https://www.flickr. com/photos/131402175@N07/16371953780/</a:t>
              </a:r>
            </a:p>
          </p:txBody>
        </p:sp>
        <p:sp>
          <p:nvSpPr>
            <p:cNvPr id="242" name="Shape 242"/>
            <p:cNvSpPr/>
            <p:nvPr/>
          </p:nvSpPr>
          <p:spPr>
            <a:xfrm>
              <a:off x="16801675"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9" name="Shape 137">
              <a:extLst>
                <a:ext uri="{FF2B5EF4-FFF2-40B4-BE49-F238E27FC236}">
                  <a16:creationId xmlns:a16="http://schemas.microsoft.com/office/drawing/2014/main" id="{47840548-97B7-7C43-AF8D-8C6EDAB18EA1}"/>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 name="Shape 139">
              <a:extLst>
                <a:ext uri="{FF2B5EF4-FFF2-40B4-BE49-F238E27FC236}">
                  <a16:creationId xmlns:a16="http://schemas.microsoft.com/office/drawing/2014/main" id="{D5771936-EB4D-D447-9888-4966FD5F436B}"/>
                </a:ext>
              </a:extLst>
            </p:cNvPr>
            <p:cNvSpPr/>
            <p:nvPr/>
          </p:nvSpPr>
          <p:spPr>
            <a:xfrm>
              <a:off x="19212262" y="255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108</a:t>
              </a:r>
            </a:p>
          </p:txBody>
        </p:sp>
        <p:sp>
          <p:nvSpPr>
            <p:cNvPr id="31" name="Shape 142">
              <a:extLst>
                <a:ext uri="{FF2B5EF4-FFF2-40B4-BE49-F238E27FC236}">
                  <a16:creationId xmlns:a16="http://schemas.microsoft.com/office/drawing/2014/main" id="{9A1A2443-7292-D547-94D4-EF1734BF343B}"/>
                </a:ext>
              </a:extLst>
            </p:cNvPr>
            <p:cNvSpPr/>
            <p:nvPr/>
          </p:nvSpPr>
          <p:spPr>
            <a:xfrm>
              <a:off x="385152" y="813735"/>
              <a:ext cx="16071778" cy="24003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000"/>
                </a:lnSpc>
                <a:defRPr sz="15500" b="0" spc="-310">
                  <a:solidFill>
                    <a:srgbClr val="FFFFFF"/>
                  </a:solidFill>
                  <a:latin typeface="Montserrat Bold"/>
                  <a:ea typeface="Montserrat Bold"/>
                  <a:cs typeface="Montserrat Bold"/>
                  <a:sym typeface="Montserrat Bold"/>
                </a:defRPr>
              </a:pPr>
              <a:r>
                <a:rPr dirty="0"/>
                <a:t>Role-Playing</a:t>
              </a:r>
            </a:p>
          </p:txBody>
        </p:sp>
        <p:sp>
          <p:nvSpPr>
            <p:cNvPr id="32" name="Shape 144">
              <a:extLst>
                <a:ext uri="{FF2B5EF4-FFF2-40B4-BE49-F238E27FC236}">
                  <a16:creationId xmlns:a16="http://schemas.microsoft.com/office/drawing/2014/main" id="{77252698-9C2F-ED4C-AE2A-1A3C68437104}"/>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 name="Shape 146">
              <a:extLst>
                <a:ext uri="{FF2B5EF4-FFF2-40B4-BE49-F238E27FC236}">
                  <a16:creationId xmlns:a16="http://schemas.microsoft.com/office/drawing/2014/main" id="{889D8087-0044-C740-BD40-1310B468C1F9}"/>
                </a:ext>
              </a:extLst>
            </p:cNvPr>
            <p:cNvSpPr/>
            <p:nvPr/>
          </p:nvSpPr>
          <p:spPr>
            <a:xfrm>
              <a:off x="19730145" y="2856502"/>
              <a:ext cx="4491737" cy="2492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endParaRPr dirty="0"/>
            </a:p>
            <a:p>
              <a:pPr marR="254000" algn="r">
                <a:defRPr sz="3000" b="0">
                  <a:solidFill>
                    <a:srgbClr val="FFFFFF"/>
                  </a:solidFill>
                  <a:latin typeface="Montserrat Bold"/>
                  <a:ea typeface="Montserrat Bold"/>
                  <a:cs typeface="Montserrat Bold"/>
                  <a:sym typeface="Montserrat Bold"/>
                </a:defRPr>
              </a:pPr>
              <a:r>
                <a:rPr dirty="0"/>
                <a:t>YOU WILL NEED </a:t>
              </a:r>
            </a:p>
            <a:p>
              <a:pPr marR="254000" algn="r">
                <a:defRPr sz="3000" b="0">
                  <a:solidFill>
                    <a:srgbClr val="FFFFFF"/>
                  </a:solidFill>
                  <a:latin typeface="Montserrat Bold"/>
                  <a:ea typeface="Montserrat Bold"/>
                  <a:cs typeface="Montserrat Bold"/>
                  <a:sym typeface="Montserrat Bold"/>
                </a:defRPr>
              </a:pPr>
              <a:r>
                <a:rPr dirty="0"/>
                <a:t>3–4 people, paper, </a:t>
              </a:r>
            </a:p>
            <a:p>
              <a:pPr marR="254000" algn="r">
                <a:defRPr sz="3000" b="0">
                  <a:solidFill>
                    <a:srgbClr val="FFFFFF"/>
                  </a:solidFill>
                  <a:latin typeface="Montserrat Bold"/>
                  <a:ea typeface="Montserrat Bold"/>
                  <a:cs typeface="Montserrat Bold"/>
                  <a:sym typeface="Montserrat Bold"/>
                </a:defRPr>
              </a:pPr>
              <a:r>
                <a:rPr dirty="0"/>
                <a:t>pen, props (optional) </a:t>
              </a:r>
            </a:p>
          </p:txBody>
        </p:sp>
      </p:gr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Shape 265"/>
          <p:cNvSpPr/>
          <p:nvPr/>
        </p:nvSpPr>
        <p:spPr>
          <a:xfrm>
            <a:off x="4776023"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266" name="Shape 266"/>
          <p:cNvSpPr/>
          <p:nvPr/>
        </p:nvSpPr>
        <p:spPr>
          <a:xfrm>
            <a:off x="1243775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267" name="Shape 267"/>
          <p:cNvSpPr/>
          <p:nvPr/>
        </p:nvSpPr>
        <p:spPr>
          <a:xfrm>
            <a:off x="8606889"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mins] </a:t>
            </a:r>
          </a:p>
        </p:txBody>
      </p:sp>
      <p:sp>
        <p:nvSpPr>
          <p:cNvPr id="270" name="Shape 270"/>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271" name="Shape 271"/>
          <p:cNvSpPr/>
          <p:nvPr/>
        </p:nvSpPr>
        <p:spPr>
          <a:xfrm>
            <a:off x="16268619"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272" name="Shape 272"/>
          <p:cNvSpPr/>
          <p:nvPr/>
        </p:nvSpPr>
        <p:spPr>
          <a:xfrm>
            <a:off x="2009948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 mins] </a:t>
            </a:r>
          </a:p>
        </p:txBody>
      </p:sp>
      <p:grpSp>
        <p:nvGrpSpPr>
          <p:cNvPr id="2" name="Group 1">
            <a:extLst>
              <a:ext uri="{FF2B5EF4-FFF2-40B4-BE49-F238E27FC236}">
                <a16:creationId xmlns:a16="http://schemas.microsoft.com/office/drawing/2014/main" id="{53235B58-4EF5-1544-902D-692FEDCFB313}"/>
              </a:ext>
            </a:extLst>
          </p:cNvPr>
          <p:cNvGrpSpPr/>
          <p:nvPr/>
        </p:nvGrpSpPr>
        <p:grpSpPr>
          <a:xfrm>
            <a:off x="-23403" y="-75167"/>
            <a:ext cx="24486362" cy="13336420"/>
            <a:chOff x="-23403" y="-75167"/>
            <a:chExt cx="24486362" cy="13336420"/>
          </a:xfrm>
        </p:grpSpPr>
        <p:pic>
          <p:nvPicPr>
            <p:cNvPr id="247" name="Role playing.jpg"/>
            <p:cNvPicPr>
              <a:picLocks noChangeAspect="1"/>
            </p:cNvPicPr>
            <p:nvPr/>
          </p:nvPicPr>
          <p:blipFill>
            <a:blip r:embed="rId2"/>
            <a:srcRect t="27239" b="27239"/>
            <a:stretch>
              <a:fillRect/>
            </a:stretch>
          </p:blipFill>
          <p:spPr>
            <a:xfrm>
              <a:off x="1212" y="-9608"/>
              <a:ext cx="19473580" cy="5909701"/>
            </a:xfrm>
            <a:prstGeom prst="rect">
              <a:avLst/>
            </a:prstGeom>
            <a:ln w="12700">
              <a:miter lim="400000"/>
            </a:ln>
          </p:spPr>
        </p:pic>
        <p:sp>
          <p:nvSpPr>
            <p:cNvPr id="248" name="Shape 248"/>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50" name="Shape 250"/>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52" name="Shape 252"/>
            <p:cNvSpPr/>
            <p:nvPr/>
          </p:nvSpPr>
          <p:spPr>
            <a:xfrm>
              <a:off x="-23403" y="1676596"/>
              <a:ext cx="15631495"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53" name="Shape 253"/>
            <p:cNvSpPr/>
            <p:nvPr/>
          </p:nvSpPr>
          <p:spPr>
            <a:xfrm rot="5400000">
              <a:off x="15080529" y="2201757"/>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55" name="Shape 255"/>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use role-playing to evaluate a prototype or existing product by assigning your group members different roles and acting out scenarios of use. Use the provided template (p.183) to write your own role cards, or use the resources on the companion website. </a:t>
              </a:r>
            </a:p>
          </p:txBody>
        </p:sp>
        <p:sp>
          <p:nvSpPr>
            <p:cNvPr id="257" name="Shape 257"/>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59" name="Shape 259"/>
            <p:cNvSpPr/>
            <p:nvPr/>
          </p:nvSpPr>
          <p:spPr>
            <a:xfrm>
              <a:off x="1844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60" name="Shape 260"/>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61" name="Shape 261"/>
            <p:cNvSpPr/>
            <p:nvPr/>
          </p:nvSpPr>
          <p:spPr>
            <a:xfrm>
              <a:off x="20632540"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62" name="Shape 262"/>
            <p:cNvSpPr/>
            <p:nvPr/>
          </p:nvSpPr>
          <p:spPr>
            <a:xfrm>
              <a:off x="12970809"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63" name="Shape 263"/>
            <p:cNvSpPr/>
            <p:nvPr/>
          </p:nvSpPr>
          <p:spPr>
            <a:xfrm>
              <a:off x="530907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64" name="Shape 264"/>
            <p:cNvSpPr/>
            <p:nvPr/>
          </p:nvSpPr>
          <p:spPr>
            <a:xfrm>
              <a:off x="913994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68" name="Shape 268"/>
            <p:cNvSpPr/>
            <p:nvPr/>
          </p:nvSpPr>
          <p:spPr>
            <a:xfrm>
              <a:off x="15600870" y="12508777"/>
              <a:ext cx="8263764"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Emily Tulloh, CC BY 2.0, </a:t>
              </a:r>
            </a:p>
            <a:p>
              <a:pPr algn="r">
                <a:defRPr sz="2000" b="0">
                  <a:solidFill>
                    <a:srgbClr val="919191"/>
                  </a:solidFill>
                  <a:latin typeface="Montserrat Medium"/>
                  <a:ea typeface="Montserrat Medium"/>
                  <a:cs typeface="Montserrat Medium"/>
                  <a:sym typeface="Montserrat Medium"/>
                </a:defRPr>
              </a:pPr>
              <a:r>
                <a:t>https://www.flickr. com/photos/131402175@N07/16371953780/</a:t>
              </a:r>
            </a:p>
          </p:txBody>
        </p:sp>
        <p:sp>
          <p:nvSpPr>
            <p:cNvPr id="269" name="Shape 269"/>
            <p:cNvSpPr/>
            <p:nvPr/>
          </p:nvSpPr>
          <p:spPr>
            <a:xfrm>
              <a:off x="16801675" y="9195086"/>
              <a:ext cx="1038541"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9" name="Shape 137">
              <a:extLst>
                <a:ext uri="{FF2B5EF4-FFF2-40B4-BE49-F238E27FC236}">
                  <a16:creationId xmlns:a16="http://schemas.microsoft.com/office/drawing/2014/main" id="{19E5934D-7998-504C-A484-43EAE84350E8}"/>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 name="Shape 139">
              <a:extLst>
                <a:ext uri="{FF2B5EF4-FFF2-40B4-BE49-F238E27FC236}">
                  <a16:creationId xmlns:a16="http://schemas.microsoft.com/office/drawing/2014/main" id="{1572BBBA-E405-D14F-A270-A6646AA54F10}"/>
                </a:ext>
              </a:extLst>
            </p:cNvPr>
            <p:cNvSpPr/>
            <p:nvPr/>
          </p:nvSpPr>
          <p:spPr>
            <a:xfrm>
              <a:off x="19212262" y="255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108</a:t>
              </a:r>
            </a:p>
          </p:txBody>
        </p:sp>
        <p:sp>
          <p:nvSpPr>
            <p:cNvPr id="31" name="Shape 142">
              <a:extLst>
                <a:ext uri="{FF2B5EF4-FFF2-40B4-BE49-F238E27FC236}">
                  <a16:creationId xmlns:a16="http://schemas.microsoft.com/office/drawing/2014/main" id="{85484CB9-4FBB-7F47-814F-7256C04C1BD9}"/>
                </a:ext>
              </a:extLst>
            </p:cNvPr>
            <p:cNvSpPr/>
            <p:nvPr/>
          </p:nvSpPr>
          <p:spPr>
            <a:xfrm>
              <a:off x="385152" y="813735"/>
              <a:ext cx="16071778" cy="24003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000"/>
                </a:lnSpc>
                <a:defRPr sz="15500" b="0" spc="-310">
                  <a:solidFill>
                    <a:srgbClr val="FFFFFF"/>
                  </a:solidFill>
                  <a:latin typeface="Montserrat Bold"/>
                  <a:ea typeface="Montserrat Bold"/>
                  <a:cs typeface="Montserrat Bold"/>
                  <a:sym typeface="Montserrat Bold"/>
                </a:defRPr>
              </a:pPr>
              <a:r>
                <a:rPr dirty="0"/>
                <a:t>Role-Playing</a:t>
              </a:r>
            </a:p>
          </p:txBody>
        </p:sp>
        <p:sp>
          <p:nvSpPr>
            <p:cNvPr id="32" name="Shape 144">
              <a:extLst>
                <a:ext uri="{FF2B5EF4-FFF2-40B4-BE49-F238E27FC236}">
                  <a16:creationId xmlns:a16="http://schemas.microsoft.com/office/drawing/2014/main" id="{8B419CA9-E639-1C49-BB36-B156B77119BA}"/>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 name="Shape 146">
              <a:extLst>
                <a:ext uri="{FF2B5EF4-FFF2-40B4-BE49-F238E27FC236}">
                  <a16:creationId xmlns:a16="http://schemas.microsoft.com/office/drawing/2014/main" id="{B0477DF4-C512-574A-8529-981976701C68}"/>
                </a:ext>
              </a:extLst>
            </p:cNvPr>
            <p:cNvSpPr/>
            <p:nvPr/>
          </p:nvSpPr>
          <p:spPr>
            <a:xfrm>
              <a:off x="19730145" y="2856502"/>
              <a:ext cx="4491737" cy="2492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endParaRPr dirty="0"/>
            </a:p>
            <a:p>
              <a:pPr marR="254000" algn="r">
                <a:defRPr sz="3000" b="0">
                  <a:solidFill>
                    <a:srgbClr val="FFFFFF"/>
                  </a:solidFill>
                  <a:latin typeface="Montserrat Bold"/>
                  <a:ea typeface="Montserrat Bold"/>
                  <a:cs typeface="Montserrat Bold"/>
                  <a:sym typeface="Montserrat Bold"/>
                </a:defRPr>
              </a:pPr>
              <a:r>
                <a:rPr dirty="0"/>
                <a:t>YOU WILL NEED </a:t>
              </a:r>
            </a:p>
            <a:p>
              <a:pPr marR="254000" algn="r">
                <a:defRPr sz="3000" b="0">
                  <a:solidFill>
                    <a:srgbClr val="FFFFFF"/>
                  </a:solidFill>
                  <a:latin typeface="Montserrat Bold"/>
                  <a:ea typeface="Montserrat Bold"/>
                  <a:cs typeface="Montserrat Bold"/>
                  <a:sym typeface="Montserrat Bold"/>
                </a:defRPr>
              </a:pPr>
              <a:r>
                <a:rPr dirty="0"/>
                <a:t>3–4 people, paper, </a:t>
              </a:r>
            </a:p>
            <a:p>
              <a:pPr marR="254000" algn="r">
                <a:defRPr sz="3000" b="0">
                  <a:solidFill>
                    <a:srgbClr val="FFFFFF"/>
                  </a:solidFill>
                  <a:latin typeface="Montserrat Bold"/>
                  <a:ea typeface="Montserrat Bold"/>
                  <a:cs typeface="Montserrat Bold"/>
                  <a:sym typeface="Montserrat Bold"/>
                </a:defRPr>
              </a:pPr>
              <a:r>
                <a:rPr dirty="0"/>
                <a:t>pen, props (optional) </a:t>
              </a:r>
            </a:p>
          </p:txBody>
        </p:sp>
      </p:grpSp>
      <p:sp>
        <p:nvSpPr>
          <p:cNvPr id="273" name="Shape 273"/>
          <p:cNvSpPr/>
          <p:nvPr/>
        </p:nvSpPr>
        <p:spPr>
          <a:xfrm>
            <a:off x="15477064" y="11114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Shape 293"/>
          <p:cNvSpPr/>
          <p:nvPr/>
        </p:nvSpPr>
        <p:spPr>
          <a:xfrm>
            <a:off x="4776023"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294" name="Shape 294"/>
          <p:cNvSpPr/>
          <p:nvPr/>
        </p:nvSpPr>
        <p:spPr>
          <a:xfrm>
            <a:off x="1243775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[flexible] </a:t>
            </a:r>
          </a:p>
        </p:txBody>
      </p:sp>
      <p:sp>
        <p:nvSpPr>
          <p:cNvPr id="295" name="Shape 295"/>
          <p:cNvSpPr/>
          <p:nvPr/>
        </p:nvSpPr>
        <p:spPr>
          <a:xfrm>
            <a:off x="8606889"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[15 mins] </a:t>
            </a:r>
          </a:p>
        </p:txBody>
      </p:sp>
      <p:sp>
        <p:nvSpPr>
          <p:cNvPr id="298" name="Shape 298"/>
          <p:cNvSpPr/>
          <p:nvPr/>
        </p:nvSpPr>
        <p:spPr>
          <a:xfrm>
            <a:off x="945158"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299" name="Shape 299"/>
          <p:cNvSpPr/>
          <p:nvPr/>
        </p:nvSpPr>
        <p:spPr>
          <a:xfrm>
            <a:off x="16268619"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[5 mins] </a:t>
            </a:r>
          </a:p>
        </p:txBody>
      </p:sp>
      <p:sp>
        <p:nvSpPr>
          <p:cNvPr id="300" name="Shape 300"/>
          <p:cNvSpPr/>
          <p:nvPr/>
        </p:nvSpPr>
        <p:spPr>
          <a:xfrm>
            <a:off x="20099484" y="10470228"/>
            <a:ext cx="2104652" cy="638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defRPr b="0">
                <a:solidFill>
                  <a:srgbClr val="FF2830"/>
                </a:solidFill>
                <a:latin typeface="Montserrat Medium"/>
                <a:ea typeface="Montserrat Medium"/>
                <a:cs typeface="Montserrat Medium"/>
                <a:sym typeface="Montserrat Medium"/>
              </a:defRPr>
            </a:lvl1pPr>
          </a:lstStyle>
          <a:p>
            <a:r>
              <a:t>[2 mins] </a:t>
            </a:r>
          </a:p>
        </p:txBody>
      </p:sp>
      <p:grpSp>
        <p:nvGrpSpPr>
          <p:cNvPr id="2" name="Group 1">
            <a:extLst>
              <a:ext uri="{FF2B5EF4-FFF2-40B4-BE49-F238E27FC236}">
                <a16:creationId xmlns:a16="http://schemas.microsoft.com/office/drawing/2014/main" id="{89EC28FE-B537-7140-8B9F-4DD6D4717FC7}"/>
              </a:ext>
            </a:extLst>
          </p:cNvPr>
          <p:cNvGrpSpPr/>
          <p:nvPr/>
        </p:nvGrpSpPr>
        <p:grpSpPr>
          <a:xfrm>
            <a:off x="-23403" y="-75167"/>
            <a:ext cx="24486362" cy="13336420"/>
            <a:chOff x="-23403" y="-75167"/>
            <a:chExt cx="24486362" cy="13336420"/>
          </a:xfrm>
        </p:grpSpPr>
        <p:pic>
          <p:nvPicPr>
            <p:cNvPr id="275" name="Role playing.jpg"/>
            <p:cNvPicPr>
              <a:picLocks noChangeAspect="1"/>
            </p:cNvPicPr>
            <p:nvPr/>
          </p:nvPicPr>
          <p:blipFill>
            <a:blip r:embed="rId2"/>
            <a:srcRect t="27239" b="27239"/>
            <a:stretch>
              <a:fillRect/>
            </a:stretch>
          </p:blipFill>
          <p:spPr>
            <a:xfrm>
              <a:off x="1212" y="-9608"/>
              <a:ext cx="19473580" cy="5909701"/>
            </a:xfrm>
            <a:prstGeom prst="rect">
              <a:avLst/>
            </a:prstGeom>
            <a:ln w="12700">
              <a:miter lim="400000"/>
            </a:ln>
          </p:spPr>
        </p:pic>
        <p:sp>
          <p:nvSpPr>
            <p:cNvPr id="276" name="Shape 276"/>
            <p:cNvSpPr/>
            <p:nvPr/>
          </p:nvSpPr>
          <p:spPr>
            <a:xfrm rot="16200000">
              <a:off x="14734463" y="1317089"/>
              <a:ext cx="6120259" cy="3360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78" name="Shape 278"/>
            <p:cNvSpPr/>
            <p:nvPr/>
          </p:nvSpPr>
          <p:spPr>
            <a:xfrm>
              <a:off x="19899076" y="-60452"/>
              <a:ext cx="4496226" cy="3047293"/>
            </a:xfrm>
            <a:prstGeom prst="rect">
              <a:avLst/>
            </a:pr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80" name="Shape 280"/>
            <p:cNvSpPr/>
            <p:nvPr/>
          </p:nvSpPr>
          <p:spPr>
            <a:xfrm>
              <a:off x="-23403" y="1676596"/>
              <a:ext cx="15631495" cy="2321715"/>
            </a:xfrm>
            <a:prstGeom prst="rect">
              <a:avLst/>
            </a:prstGeom>
            <a:solidFill>
              <a:srgbClr val="EE5150"/>
            </a:solidFill>
            <a:ln w="12700">
              <a:miter lim="400000"/>
            </a:ln>
          </p:spPr>
          <p:txBody>
            <a:bodyPr lIns="0" tIns="0" rIns="0" bIns="0" anchor="ctr"/>
            <a:lstStyle/>
            <a:p>
              <a:pPr lvl="3" algn="l" defTabSz="642937">
                <a:lnSpc>
                  <a:spcPts val="27900"/>
                </a:lnSpc>
                <a:defRPr sz="9600">
                  <a:solidFill>
                    <a:srgbClr val="FFFFFF"/>
                  </a:solidFill>
                  <a:latin typeface="Tw Cen MT"/>
                  <a:ea typeface="Tw Cen MT"/>
                  <a:cs typeface="Tw Cen MT"/>
                  <a:sym typeface="Tw Cen MT"/>
                </a:defRPr>
              </a:pPr>
              <a:endParaRPr/>
            </a:p>
          </p:txBody>
        </p:sp>
        <p:sp>
          <p:nvSpPr>
            <p:cNvPr id="281" name="Shape 281"/>
            <p:cNvSpPr/>
            <p:nvPr/>
          </p:nvSpPr>
          <p:spPr>
            <a:xfrm rot="5400000">
              <a:off x="15080529" y="2201757"/>
              <a:ext cx="2321715" cy="12713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83" name="Shape 283"/>
            <p:cNvSpPr/>
            <p:nvPr/>
          </p:nvSpPr>
          <p:spPr>
            <a:xfrm>
              <a:off x="1334644" y="6636377"/>
              <a:ext cx="2135488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spAutoFit/>
            </a:bodyPr>
            <a:lstStyle>
              <a:lvl1pPr algn="l">
                <a:defRPr b="0">
                  <a:latin typeface="Montserrat Medium"/>
                  <a:ea typeface="Montserrat Medium"/>
                  <a:cs typeface="Montserrat Medium"/>
                  <a:sym typeface="Montserrat Medium"/>
                </a:defRPr>
              </a:lvl1pPr>
            </a:lstStyle>
            <a:p>
              <a:r>
                <a:t>In this exercise, you will use role-playing to evaluate a prototype or existing product by assigning your group members different roles and acting out scenarios of use. Use the provided template (p.183) to write your own role cards, or use the resources on the companion website. </a:t>
              </a:r>
            </a:p>
          </p:txBody>
        </p:sp>
        <p:sp>
          <p:nvSpPr>
            <p:cNvPr id="285" name="Shape 285"/>
            <p:cNvSpPr/>
            <p:nvPr/>
          </p:nvSpPr>
          <p:spPr>
            <a:xfrm>
              <a:off x="18112142" y="3266047"/>
              <a:ext cx="6294408" cy="2107692"/>
            </a:xfrm>
            <a:prstGeom prst="rect">
              <a:avLst/>
            </a:prstGeom>
            <a:solidFill>
              <a:srgbClr val="212121"/>
            </a:solidFill>
            <a:ln w="12700">
              <a:miter lim="400000"/>
            </a:ln>
          </p:spPr>
          <p:txBody>
            <a:bodyPr lIns="71437" tIns="71437" rIns="71437" bIns="71437" anchor="ctr"/>
            <a:lstStyle/>
            <a:p>
              <a:pPr marR="254000" algn="r">
                <a:defRPr sz="3000" b="0">
                  <a:solidFill>
                    <a:srgbClr val="FFFFFF"/>
                  </a:solidFill>
                  <a:latin typeface="Montserrat Bold"/>
                  <a:ea typeface="Montserrat Bold"/>
                  <a:cs typeface="Montserrat Bold"/>
                  <a:sym typeface="Montserrat Bold"/>
                </a:defRPr>
              </a:pPr>
              <a:endParaRPr/>
            </a:p>
          </p:txBody>
        </p:sp>
        <p:sp>
          <p:nvSpPr>
            <p:cNvPr id="287" name="Shape 287"/>
            <p:cNvSpPr/>
            <p:nvPr/>
          </p:nvSpPr>
          <p:spPr>
            <a:xfrm>
              <a:off x="1844707" y="9714356"/>
              <a:ext cx="19139561" cy="1"/>
            </a:xfrm>
            <a:prstGeom prst="line">
              <a:avLst/>
            </a:prstGeom>
            <a:ln w="88900">
              <a:solidFill>
                <a:srgbClr val="000000"/>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88" name="Shape 288"/>
            <p:cNvSpPr/>
            <p:nvPr/>
          </p:nvSpPr>
          <p:spPr>
            <a:xfrm>
              <a:off x="1478213"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1</a:t>
              </a:r>
            </a:p>
          </p:txBody>
        </p:sp>
        <p:sp>
          <p:nvSpPr>
            <p:cNvPr id="289" name="Shape 289"/>
            <p:cNvSpPr/>
            <p:nvPr/>
          </p:nvSpPr>
          <p:spPr>
            <a:xfrm>
              <a:off x="20632540" y="9195086"/>
              <a:ext cx="1038542" cy="1038541"/>
            </a:xfrm>
            <a:prstGeom prst="ellipse">
              <a:avLst/>
            </a:pr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6</a:t>
              </a:r>
            </a:p>
          </p:txBody>
        </p:sp>
        <p:sp>
          <p:nvSpPr>
            <p:cNvPr id="290" name="Shape 290"/>
            <p:cNvSpPr/>
            <p:nvPr/>
          </p:nvSpPr>
          <p:spPr>
            <a:xfrm>
              <a:off x="12970809" y="9195086"/>
              <a:ext cx="1038542"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4</a:t>
              </a:r>
            </a:p>
          </p:txBody>
        </p:sp>
        <p:sp>
          <p:nvSpPr>
            <p:cNvPr id="291" name="Shape 291"/>
            <p:cNvSpPr/>
            <p:nvPr/>
          </p:nvSpPr>
          <p:spPr>
            <a:xfrm>
              <a:off x="5309079"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2</a:t>
              </a:r>
            </a:p>
          </p:txBody>
        </p:sp>
        <p:sp>
          <p:nvSpPr>
            <p:cNvPr id="292" name="Shape 292"/>
            <p:cNvSpPr/>
            <p:nvPr/>
          </p:nvSpPr>
          <p:spPr>
            <a:xfrm>
              <a:off x="9139944"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3</a:t>
              </a:r>
            </a:p>
          </p:txBody>
        </p:sp>
        <p:sp>
          <p:nvSpPr>
            <p:cNvPr id="296" name="Shape 296"/>
            <p:cNvSpPr/>
            <p:nvPr/>
          </p:nvSpPr>
          <p:spPr>
            <a:xfrm>
              <a:off x="15600870" y="12508777"/>
              <a:ext cx="8263764" cy="752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gn="r">
                <a:defRPr sz="2000" b="0">
                  <a:solidFill>
                    <a:srgbClr val="919191"/>
                  </a:solidFill>
                  <a:latin typeface="Montserrat Medium"/>
                  <a:ea typeface="Montserrat Medium"/>
                  <a:cs typeface="Montserrat Medium"/>
                  <a:sym typeface="Montserrat Medium"/>
                </a:defRPr>
              </a:pPr>
              <a:r>
                <a:t>Image Attribution: Emily Tulloh, CC BY 2.0, </a:t>
              </a:r>
            </a:p>
            <a:p>
              <a:pPr algn="r">
                <a:defRPr sz="2000" b="0">
                  <a:solidFill>
                    <a:srgbClr val="919191"/>
                  </a:solidFill>
                  <a:latin typeface="Montserrat Medium"/>
                  <a:ea typeface="Montserrat Medium"/>
                  <a:cs typeface="Montserrat Medium"/>
                  <a:sym typeface="Montserrat Medium"/>
                </a:defRPr>
              </a:pPr>
              <a:r>
                <a:t>https://www.flickr. com/photos/131402175@N07/16371953780/</a:t>
              </a:r>
            </a:p>
          </p:txBody>
        </p:sp>
        <p:sp>
          <p:nvSpPr>
            <p:cNvPr id="297" name="Shape 297"/>
            <p:cNvSpPr/>
            <p:nvPr/>
          </p:nvSpPr>
          <p:spPr>
            <a:xfrm>
              <a:off x="16801675" y="9195086"/>
              <a:ext cx="1038541" cy="1038541"/>
            </a:xfrm>
            <a:prstGeom prst="ellipse">
              <a:avLst/>
            </a:prstGeom>
            <a:solidFill>
              <a:srgbClr val="D6D6D6"/>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000" b="0">
                  <a:solidFill>
                    <a:srgbClr val="FFFFFF"/>
                  </a:solidFill>
                  <a:latin typeface="Montserrat Bold"/>
                  <a:ea typeface="Montserrat Bold"/>
                  <a:cs typeface="Montserrat Bold"/>
                  <a:sym typeface="Montserrat Bold"/>
                </a:defRPr>
              </a:lvl1pPr>
            </a:lstStyle>
            <a:p>
              <a:r>
                <a:t>5</a:t>
              </a:r>
            </a:p>
          </p:txBody>
        </p:sp>
        <p:sp>
          <p:nvSpPr>
            <p:cNvPr id="29" name="Shape 137">
              <a:extLst>
                <a:ext uri="{FF2B5EF4-FFF2-40B4-BE49-F238E27FC236}">
                  <a16:creationId xmlns:a16="http://schemas.microsoft.com/office/drawing/2014/main" id="{0E0364C5-5F03-524A-9755-34962688C90D}"/>
                </a:ext>
              </a:extLst>
            </p:cNvPr>
            <p:cNvSpPr/>
            <p:nvPr/>
          </p:nvSpPr>
          <p:spPr>
            <a:xfrm rot="16200000">
              <a:off x="17562253" y="615600"/>
              <a:ext cx="3063687" cy="16821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EE5150"/>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 name="Shape 139">
              <a:extLst>
                <a:ext uri="{FF2B5EF4-FFF2-40B4-BE49-F238E27FC236}">
                  <a16:creationId xmlns:a16="http://schemas.microsoft.com/office/drawing/2014/main" id="{934EAE39-F43C-254D-9492-580142784D7D}"/>
                </a:ext>
              </a:extLst>
            </p:cNvPr>
            <p:cNvSpPr/>
            <p:nvPr/>
          </p:nvSpPr>
          <p:spPr>
            <a:xfrm>
              <a:off x="19212262" y="255600"/>
              <a:ext cx="5250697" cy="10922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24800"/>
                </a:lnSpc>
                <a:defRPr sz="7000" b="0" spc="-140">
                  <a:solidFill>
                    <a:srgbClr val="FFFFFF"/>
                  </a:solidFill>
                  <a:latin typeface="Montserrat Bold"/>
                  <a:ea typeface="Montserrat Bold"/>
                  <a:cs typeface="Montserrat Bold"/>
                  <a:sym typeface="Montserrat Bold"/>
                </a:defRPr>
              </a:pPr>
              <a:r>
                <a:rPr dirty="0"/>
                <a:t>PAGE 108</a:t>
              </a:r>
            </a:p>
          </p:txBody>
        </p:sp>
        <p:sp>
          <p:nvSpPr>
            <p:cNvPr id="31" name="Shape 142">
              <a:extLst>
                <a:ext uri="{FF2B5EF4-FFF2-40B4-BE49-F238E27FC236}">
                  <a16:creationId xmlns:a16="http://schemas.microsoft.com/office/drawing/2014/main" id="{EEF0EDC6-F96B-8241-A53D-DB6CD42A8F5F}"/>
                </a:ext>
              </a:extLst>
            </p:cNvPr>
            <p:cNvSpPr/>
            <p:nvPr/>
          </p:nvSpPr>
          <p:spPr>
            <a:xfrm>
              <a:off x="385152" y="813735"/>
              <a:ext cx="16071778" cy="24003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lvl="3" algn="l" defTabSz="642937">
                <a:lnSpc>
                  <a:spcPts val="35000"/>
                </a:lnSpc>
                <a:defRPr sz="15500" b="0" spc="-310">
                  <a:solidFill>
                    <a:srgbClr val="FFFFFF"/>
                  </a:solidFill>
                  <a:latin typeface="Montserrat Bold"/>
                  <a:ea typeface="Montserrat Bold"/>
                  <a:cs typeface="Montserrat Bold"/>
                  <a:sym typeface="Montserrat Bold"/>
                </a:defRPr>
              </a:pPr>
              <a:r>
                <a:rPr dirty="0"/>
                <a:t>Role-Playing</a:t>
              </a:r>
            </a:p>
          </p:txBody>
        </p:sp>
        <p:sp>
          <p:nvSpPr>
            <p:cNvPr id="32" name="Shape 144">
              <a:extLst>
                <a:ext uri="{FF2B5EF4-FFF2-40B4-BE49-F238E27FC236}">
                  <a16:creationId xmlns:a16="http://schemas.microsoft.com/office/drawing/2014/main" id="{789769B4-109C-454A-ABAE-E60DDA8B4488}"/>
                </a:ext>
              </a:extLst>
            </p:cNvPr>
            <p:cNvSpPr/>
            <p:nvPr/>
          </p:nvSpPr>
          <p:spPr>
            <a:xfrm rot="16200000">
              <a:off x="16480800" y="3733069"/>
              <a:ext cx="2107691" cy="11572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212121"/>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3" name="Shape 146">
              <a:extLst>
                <a:ext uri="{FF2B5EF4-FFF2-40B4-BE49-F238E27FC236}">
                  <a16:creationId xmlns:a16="http://schemas.microsoft.com/office/drawing/2014/main" id="{EAF24708-51F1-E944-8BB4-FC6A1F742118}"/>
                </a:ext>
              </a:extLst>
            </p:cNvPr>
            <p:cNvSpPr/>
            <p:nvPr/>
          </p:nvSpPr>
          <p:spPr>
            <a:xfrm>
              <a:off x="19730145" y="2856502"/>
              <a:ext cx="4491737" cy="24923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marR="254000" algn="r">
                <a:defRPr sz="3000" b="0">
                  <a:solidFill>
                    <a:srgbClr val="FFFFFF"/>
                  </a:solidFill>
                  <a:latin typeface="Montserrat Bold"/>
                  <a:ea typeface="Montserrat Bold"/>
                  <a:cs typeface="Montserrat Bold"/>
                  <a:sym typeface="Montserrat Bold"/>
                </a:defRPr>
              </a:pPr>
              <a:endParaRPr dirty="0"/>
            </a:p>
            <a:p>
              <a:pPr marR="254000" algn="r">
                <a:defRPr sz="3000" b="0">
                  <a:solidFill>
                    <a:srgbClr val="FFFFFF"/>
                  </a:solidFill>
                  <a:latin typeface="Montserrat Bold"/>
                  <a:ea typeface="Montserrat Bold"/>
                  <a:cs typeface="Montserrat Bold"/>
                  <a:sym typeface="Montserrat Bold"/>
                </a:defRPr>
              </a:pPr>
              <a:r>
                <a:rPr dirty="0"/>
                <a:t>YOU WILL NEED </a:t>
              </a:r>
            </a:p>
            <a:p>
              <a:pPr marR="254000" algn="r">
                <a:defRPr sz="3000" b="0">
                  <a:solidFill>
                    <a:srgbClr val="FFFFFF"/>
                  </a:solidFill>
                  <a:latin typeface="Montserrat Bold"/>
                  <a:ea typeface="Montserrat Bold"/>
                  <a:cs typeface="Montserrat Bold"/>
                  <a:sym typeface="Montserrat Bold"/>
                </a:defRPr>
              </a:pPr>
              <a:r>
                <a:rPr dirty="0"/>
                <a:t>3–4 people, paper, </a:t>
              </a:r>
            </a:p>
            <a:p>
              <a:pPr marR="254000" algn="r">
                <a:defRPr sz="3000" b="0">
                  <a:solidFill>
                    <a:srgbClr val="FFFFFF"/>
                  </a:solidFill>
                  <a:latin typeface="Montserrat Bold"/>
                  <a:ea typeface="Montserrat Bold"/>
                  <a:cs typeface="Montserrat Bold"/>
                  <a:sym typeface="Montserrat Bold"/>
                </a:defRPr>
              </a:pPr>
              <a:r>
                <a:rPr dirty="0"/>
                <a:t>pen, props (optional) </a:t>
              </a:r>
            </a:p>
          </p:txBody>
        </p:sp>
      </p:grpSp>
      <p:sp>
        <p:nvSpPr>
          <p:cNvPr id="301" name="Shape 301"/>
          <p:cNvSpPr/>
          <p:nvPr/>
        </p:nvSpPr>
        <p:spPr>
          <a:xfrm>
            <a:off x="19307929" y="11114347"/>
            <a:ext cx="3687764" cy="2235201"/>
          </a:xfrm>
          <a:custGeom>
            <a:avLst/>
            <a:gdLst/>
            <a:ahLst/>
            <a:cxnLst>
              <a:cxn ang="0">
                <a:pos x="wd2" y="hd2"/>
              </a:cxn>
              <a:cxn ang="5400000">
                <a:pos x="wd2" y="hd2"/>
              </a:cxn>
              <a:cxn ang="10800000">
                <a:pos x="wd2" y="hd2"/>
              </a:cxn>
              <a:cxn ang="16200000">
                <a:pos x="wd2" y="hd2"/>
              </a:cxn>
            </a:cxnLst>
            <a:rect l="0" t="0" r="r" b="b"/>
            <a:pathLst>
              <a:path w="21600" h="21600" extrusionOk="0">
                <a:moveTo>
                  <a:pt x="10902" y="0"/>
                </a:moveTo>
                <a:lnTo>
                  <a:pt x="8659" y="4150"/>
                </a:lnTo>
                <a:lnTo>
                  <a:pt x="1492" y="4150"/>
                </a:lnTo>
                <a:cubicBezTo>
                  <a:pt x="668" y="4150"/>
                  <a:pt x="0" y="5252"/>
                  <a:pt x="0" y="6612"/>
                </a:cubicBezTo>
                <a:lnTo>
                  <a:pt x="0" y="19138"/>
                </a:lnTo>
                <a:cubicBezTo>
                  <a:pt x="0" y="20498"/>
                  <a:pt x="668" y="21600"/>
                  <a:pt x="1492" y="21600"/>
                </a:cubicBezTo>
                <a:lnTo>
                  <a:pt x="20108" y="21600"/>
                </a:lnTo>
                <a:cubicBezTo>
                  <a:pt x="20932" y="21600"/>
                  <a:pt x="21600" y="20498"/>
                  <a:pt x="21600" y="19138"/>
                </a:cubicBezTo>
                <a:lnTo>
                  <a:pt x="21600" y="6612"/>
                </a:lnTo>
                <a:cubicBezTo>
                  <a:pt x="21600" y="5252"/>
                  <a:pt x="20932" y="4150"/>
                  <a:pt x="20108" y="4150"/>
                </a:cubicBezTo>
                <a:lnTo>
                  <a:pt x="13143" y="4150"/>
                </a:lnTo>
                <a:lnTo>
                  <a:pt x="10902" y="0"/>
                </a:lnTo>
                <a:close/>
              </a:path>
            </a:pathLst>
          </a:custGeom>
          <a:solidFill>
            <a:srgbClr val="EE515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0">
                <a:solidFill>
                  <a:srgbClr val="FFFFFF"/>
                </a:solidFill>
                <a:latin typeface="Montserrat Medium"/>
                <a:ea typeface="Montserrat Medium"/>
                <a:cs typeface="Montserrat Medium"/>
                <a:sym typeface="Montserrat Medium"/>
              </a:defRPr>
            </a:lvl1pPr>
          </a:lstStyle>
          <a:p>
            <a:r>
              <a:t>Lorum ipsum dolor sit amet</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158A3DE-9181-ED4F-B70C-7249D434757F}"/>
              </a:ext>
            </a:extLst>
          </p:cNvPr>
          <p:cNvGrpSpPr/>
          <p:nvPr/>
        </p:nvGrpSpPr>
        <p:grpSpPr>
          <a:xfrm>
            <a:off x="-36937" y="-2011"/>
            <a:ext cx="24496471" cy="12569404"/>
            <a:chOff x="-36937" y="-2011"/>
            <a:chExt cx="24496471" cy="12569404"/>
          </a:xfrm>
        </p:grpSpPr>
        <p:pic>
          <p:nvPicPr>
            <p:cNvPr id="303" name="pasted-image.pdf"/>
            <p:cNvPicPr>
              <a:picLocks noChangeAspect="1"/>
            </p:cNvPicPr>
            <p:nvPr/>
          </p:nvPicPr>
          <p:blipFill>
            <a:blip r:embed="rId2"/>
            <a:srcRect l="57245" t="62662" r="8715"/>
            <a:stretch>
              <a:fillRect/>
            </a:stretch>
          </p:blipFill>
          <p:spPr>
            <a:xfrm>
              <a:off x="1587" y="-2011"/>
              <a:ext cx="24457947" cy="12569404"/>
            </a:xfrm>
            <a:prstGeom prst="rect">
              <a:avLst/>
            </a:prstGeom>
            <a:ln w="12700">
              <a:miter lim="400000"/>
            </a:ln>
          </p:spPr>
        </p:pic>
        <p:sp>
          <p:nvSpPr>
            <p:cNvPr id="304" name="Shape 304"/>
            <p:cNvSpPr/>
            <p:nvPr/>
          </p:nvSpPr>
          <p:spPr>
            <a:xfrm>
              <a:off x="765506" y="1801174"/>
              <a:ext cx="11256646" cy="1692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spAutoFit/>
            </a:bodyPr>
            <a:lstStyle>
              <a:lvl1pPr algn="l">
                <a:defRPr sz="10000" b="0">
                  <a:solidFill>
                    <a:srgbClr val="FFFFFF"/>
                  </a:solidFill>
                  <a:latin typeface="Montserrat Bold"/>
                  <a:ea typeface="Montserrat Bold"/>
                  <a:cs typeface="Montserrat Bold"/>
                  <a:sym typeface="Montserrat Bold"/>
                </a:defRPr>
              </a:lvl1pPr>
            </a:lstStyle>
            <a:p>
              <a:r>
                <a:t>Share your work!</a:t>
              </a:r>
            </a:p>
          </p:txBody>
        </p:sp>
        <p:sp>
          <p:nvSpPr>
            <p:cNvPr id="305" name="Shape 305"/>
            <p:cNvSpPr/>
            <p:nvPr/>
          </p:nvSpPr>
          <p:spPr>
            <a:xfrm>
              <a:off x="-36937" y="3546077"/>
              <a:ext cx="24457874" cy="1"/>
            </a:xfrm>
            <a:prstGeom prst="line">
              <a:avLst/>
            </a:prstGeom>
            <a:ln w="215900">
              <a:solidFill>
                <a:srgbClr val="FFFFFF"/>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306" name="Shape 306"/>
            <p:cNvSpPr/>
            <p:nvPr/>
          </p:nvSpPr>
          <p:spPr>
            <a:xfrm>
              <a:off x="855906" y="4285057"/>
              <a:ext cx="18232196" cy="7651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algn="l" defTabSz="457200">
                <a:defRPr sz="4000" b="0">
                  <a:solidFill>
                    <a:srgbClr val="FFFFFF"/>
                  </a:solidFill>
                  <a:latin typeface="Montserrat Bold"/>
                  <a:ea typeface="Montserrat Bold"/>
                  <a:cs typeface="Montserrat Bold"/>
                  <a:sym typeface="Montserrat Bold"/>
                </a:defRPr>
              </a:lvl1pPr>
            </a:lstStyle>
            <a:p>
              <a:r>
                <a:t>Upload photos of your work:</a:t>
              </a:r>
            </a:p>
          </p:txBody>
        </p:sp>
        <p:sp>
          <p:nvSpPr>
            <p:cNvPr id="307" name="Shape 307"/>
            <p:cNvSpPr/>
            <p:nvPr/>
          </p:nvSpPr>
          <p:spPr>
            <a:xfrm>
              <a:off x="855906" y="5114881"/>
              <a:ext cx="18232196" cy="44989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sz="4000" b="0">
                  <a:solidFill>
                    <a:srgbClr val="FFFFFF"/>
                  </a:solidFill>
                  <a:latin typeface="Montserrat Bold"/>
                  <a:ea typeface="Montserrat Bold"/>
                  <a:cs typeface="Montserrat Bold"/>
                  <a:sym typeface="Montserrat Bold"/>
                </a:defRPr>
              </a:pPr>
              <a:endParaRP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Go to: </a:t>
              </a:r>
              <a:r>
                <a:rPr i="1">
                  <a:latin typeface="Montserrat-Italic"/>
                  <a:ea typeface="Montserrat-Italic"/>
                  <a:cs typeface="Montserrat-Italic"/>
                  <a:sym typeface="Montserrat-Italic"/>
                </a:rPr>
                <a:t>add URL here</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Enter the password: </a:t>
              </a:r>
              <a:r>
                <a:rPr i="1">
                  <a:latin typeface="Montserrat-Italic"/>
                  <a:ea typeface="Montserrat-Italic"/>
                  <a:cs typeface="Montserrat-Italic"/>
                  <a:sym typeface="Montserrat-Italic"/>
                </a:rPr>
                <a:t>password</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Upload a photo and caption of your work</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Wait for moderation</a:t>
              </a:r>
            </a:p>
            <a:p>
              <a:pPr marL="793750" indent="-793750" algn="l" defTabSz="457200">
                <a:buSzPct val="100000"/>
                <a:buAutoNum type="arabicParenR"/>
                <a:defRPr sz="4000" b="0">
                  <a:solidFill>
                    <a:srgbClr val="FFFFFF"/>
                  </a:solidFill>
                  <a:latin typeface="Montserrat Bold"/>
                  <a:ea typeface="Montserrat Bold"/>
                  <a:cs typeface="Montserrat Bold"/>
                  <a:sym typeface="Montserrat Bold"/>
                </a:defRPr>
              </a:pPr>
              <a:r>
                <a:t>View others’ ideas  </a:t>
              </a:r>
            </a:p>
          </p:txBody>
        </p:sp>
        <p:sp>
          <p:nvSpPr>
            <p:cNvPr id="308" name="Shape 308"/>
            <p:cNvSpPr/>
            <p:nvPr/>
          </p:nvSpPr>
          <p:spPr>
            <a:xfrm>
              <a:off x="765719" y="9722610"/>
              <a:ext cx="18232198" cy="21240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p>
              <a:pPr algn="l" defTabSz="457200">
                <a:defRPr b="0" i="1">
                  <a:solidFill>
                    <a:srgbClr val="FFFFFF"/>
                  </a:solidFill>
                  <a:latin typeface="Montserrat-Italic"/>
                  <a:ea typeface="Montserrat-Italic"/>
                  <a:cs typeface="Montserrat-Italic"/>
                  <a:sym typeface="Montserrat-Italic"/>
                </a:defRPr>
              </a:pPr>
              <a:r>
                <a:t>A note to facilitators:</a:t>
              </a:r>
            </a:p>
            <a:p>
              <a:pPr algn="l" defTabSz="457200">
                <a:defRPr b="0" i="1">
                  <a:solidFill>
                    <a:srgbClr val="FFFFFF"/>
                  </a:solidFill>
                  <a:latin typeface="Montserrat-Italic"/>
                  <a:ea typeface="Montserrat-Italic"/>
                  <a:cs typeface="Montserrat-Italic"/>
                  <a:sym typeface="Montserrat-Italic"/>
                </a:defRPr>
              </a:pPr>
              <a:r>
                <a:t>Use this slide to give instructions for post-exercise sharing activities. These could take the form of facilitator-guided discussions, mini-presentations, or digital sharing via existing platforms (e.g. padlet) - as described here. Delete this paragraph when ready.</a:t>
              </a:r>
            </a:p>
          </p:txBody>
        </p:sp>
      </p:grpSp>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31</TotalTime>
  <Words>1104</Words>
  <Application>Microsoft Macintosh PowerPoint</Application>
  <PresentationFormat>Custom</PresentationFormat>
  <Paragraphs>165</Paragraphs>
  <Slides>10</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10</vt:i4>
      </vt:variant>
    </vt:vector>
  </HeadingPairs>
  <TitlesOfParts>
    <vt:vector size="22" baseType="lpstr">
      <vt:lpstr>Helvetica Neue Medium</vt:lpstr>
      <vt:lpstr>Montserrat-Italic</vt:lpstr>
      <vt:lpstr>Tw Cen MT</vt:lpstr>
      <vt:lpstr>Helvetica Neue</vt:lpstr>
      <vt:lpstr>Palatino</vt:lpstr>
      <vt:lpstr>Montserrat Medium</vt:lpstr>
      <vt:lpstr>Helvetica Light</vt:lpstr>
      <vt:lpstr>Helvetica Neue Light</vt:lpstr>
      <vt:lpstr>Helvetica Neue Thin</vt:lpstr>
      <vt:lpstr>Montserrat Bold</vt:lpstr>
      <vt:lpstr>Montserrat-BoldItalic</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Robert Dongas</cp:lastModifiedBy>
  <cp:revision>8</cp:revision>
  <dcterms:modified xsi:type="dcterms:W3CDTF">2020-01-09T04:15:42Z</dcterms:modified>
</cp:coreProperties>
</file>